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Montserrat Semi-Bold" charset="1" panose="00000700000000000000"/>
      <p:regular r:id="rId20"/>
    </p:embeddedFont>
    <p:embeddedFont>
      <p:font typeface="Montserrat Ultra-Bold" charset="1" panose="00000900000000000000"/>
      <p:regular r:id="rId21"/>
    </p:embeddedFont>
    <p:embeddedFont>
      <p:font typeface="Poppins Semi-Bold" charset="1" panose="00000700000000000000"/>
      <p:regular r:id="rId22"/>
    </p:embeddedFont>
    <p:embeddedFont>
      <p:font typeface="Montserrat" charset="1" panose="00000500000000000000"/>
      <p:regular r:id="rId23"/>
    </p:embeddedFont>
    <p:embeddedFont>
      <p:font typeface="Montserrat Medium" charset="1" panose="00000600000000000000"/>
      <p:regular r:id="rId24"/>
    </p:embeddedFont>
    <p:embeddedFont>
      <p:font typeface="Montserrat Bold" charset="1" panose="000008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2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1.png" Type="http://schemas.openxmlformats.org/officeDocument/2006/relationships/image"/><Relationship Id="rId7" Target="../media/image22.png" Type="http://schemas.openxmlformats.org/officeDocument/2006/relationships/image"/><Relationship Id="rId8" Target="../media/image23.png" Type="http://schemas.openxmlformats.org/officeDocument/2006/relationships/image"/><Relationship Id="rId9" Target="../media/image2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7.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6.png" Type="http://schemas.openxmlformats.org/officeDocument/2006/relationships/image"/><Relationship Id="rId11" Target="../media/image17.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 Id="rId7" Target="../media/image13.png" Type="http://schemas.openxmlformats.org/officeDocument/2006/relationships/image"/><Relationship Id="rId8" Target="../media/image14.png" Type="http://schemas.openxmlformats.org/officeDocument/2006/relationships/image"/><Relationship Id="rId9"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3.png" Type="http://schemas.openxmlformats.org/officeDocument/2006/relationships/image"/><Relationship Id="rId6"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67764" y="2934294"/>
            <a:ext cx="7376236" cy="6122276"/>
          </a:xfrm>
          <a:custGeom>
            <a:avLst/>
            <a:gdLst/>
            <a:ahLst/>
            <a:cxnLst/>
            <a:rect r="r" b="b" t="t" l="l"/>
            <a:pathLst>
              <a:path h="6122276" w="7376236">
                <a:moveTo>
                  <a:pt x="0" y="0"/>
                </a:moveTo>
                <a:lnTo>
                  <a:pt x="7376236" y="0"/>
                </a:lnTo>
                <a:lnTo>
                  <a:pt x="7376236" y="6122275"/>
                </a:lnTo>
                <a:lnTo>
                  <a:pt x="0" y="6122275"/>
                </a:lnTo>
                <a:lnTo>
                  <a:pt x="0" y="0"/>
                </a:lnTo>
                <a:close/>
              </a:path>
            </a:pathLst>
          </a:custGeom>
          <a:blipFill>
            <a:blip r:embed="rId3"/>
            <a:stretch>
              <a:fillRect l="0" t="0" r="0" b="0"/>
            </a:stretch>
          </a:blipFill>
        </p:spPr>
      </p:sp>
      <p:sp>
        <p:nvSpPr>
          <p:cNvPr name="Freeform 4" id="4"/>
          <p:cNvSpPr/>
          <p:nvPr/>
        </p:nvSpPr>
        <p:spPr>
          <a:xfrm flipH="true" flipV="true" rot="0">
            <a:off x="12907507" y="5301095"/>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4">
              <a:alphaModFix amt="31000"/>
            </a:blip>
            <a:stretch>
              <a:fillRect l="0" t="0" r="0" b="0"/>
            </a:stretch>
          </a:blipFill>
        </p:spPr>
      </p:sp>
      <p:grpSp>
        <p:nvGrpSpPr>
          <p:cNvPr name="Group 5" id="5"/>
          <p:cNvGrpSpPr/>
          <p:nvPr/>
        </p:nvGrpSpPr>
        <p:grpSpPr>
          <a:xfrm rot="0">
            <a:off x="458891" y="2138291"/>
            <a:ext cx="4785953" cy="4785953"/>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8" id="8"/>
          <p:cNvGrpSpPr/>
          <p:nvPr/>
        </p:nvGrpSpPr>
        <p:grpSpPr>
          <a:xfrm rot="10310479">
            <a:off x="14991300" y="3224070"/>
            <a:ext cx="2229637" cy="222963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1" id="11"/>
          <p:cNvGrpSpPr/>
          <p:nvPr/>
        </p:nvGrpSpPr>
        <p:grpSpPr>
          <a:xfrm rot="0">
            <a:off x="17367864" y="1100865"/>
            <a:ext cx="399158" cy="63290"/>
            <a:chOff x="0" y="0"/>
            <a:chExt cx="105128" cy="16669"/>
          </a:xfrm>
        </p:grpSpPr>
        <p:sp>
          <p:nvSpPr>
            <p:cNvPr name="Freeform 12" id="12"/>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13" id="13"/>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14" id="14"/>
          <p:cNvGrpSpPr/>
          <p:nvPr/>
        </p:nvGrpSpPr>
        <p:grpSpPr>
          <a:xfrm rot="0">
            <a:off x="17367864" y="1243254"/>
            <a:ext cx="399158" cy="63290"/>
            <a:chOff x="0" y="0"/>
            <a:chExt cx="105128" cy="16669"/>
          </a:xfrm>
        </p:grpSpPr>
        <p:sp>
          <p:nvSpPr>
            <p:cNvPr name="Freeform 15" id="15"/>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16" id="16"/>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17" id="17"/>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8" id="18"/>
          <p:cNvSpPr txBox="true"/>
          <p:nvPr/>
        </p:nvSpPr>
        <p:spPr>
          <a:xfrm rot="0">
            <a:off x="9576188" y="5067053"/>
            <a:ext cx="6662639"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Builder</a:t>
            </a:r>
          </a:p>
        </p:txBody>
      </p:sp>
      <p:sp>
        <p:nvSpPr>
          <p:cNvPr name="TextBox 19" id="19"/>
          <p:cNvSpPr txBox="true"/>
          <p:nvPr/>
        </p:nvSpPr>
        <p:spPr>
          <a:xfrm rot="0">
            <a:off x="9576188" y="3772667"/>
            <a:ext cx="6662639"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CV online</a:t>
            </a:r>
          </a:p>
        </p:txBody>
      </p:sp>
      <p:sp>
        <p:nvSpPr>
          <p:cNvPr name="TextBox 20" id="20"/>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1" id="21"/>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2" id="22"/>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3" id="23"/>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4" id="24"/>
          <p:cNvSpPr txBox="true"/>
          <p:nvPr/>
        </p:nvSpPr>
        <p:spPr>
          <a:xfrm rot="0">
            <a:off x="9807981" y="6579146"/>
            <a:ext cx="7295312" cy="2230613"/>
          </a:xfrm>
          <a:prstGeom prst="rect">
            <a:avLst/>
          </a:prstGeom>
        </p:spPr>
        <p:txBody>
          <a:bodyPr anchor="t" rtlCol="false" tIns="0" lIns="0" bIns="0" rIns="0">
            <a:spAutoFit/>
          </a:bodyPr>
          <a:lstStyle/>
          <a:p>
            <a:pPr algn="ctr">
              <a:lnSpc>
                <a:spcPts val="3574"/>
              </a:lnSpc>
            </a:pPr>
            <a:r>
              <a:rPr lang="en-US" sz="2836">
                <a:solidFill>
                  <a:srgbClr val="3E67C8"/>
                </a:solidFill>
                <a:latin typeface="Montserrat"/>
                <a:ea typeface="Montserrat"/>
                <a:cs typeface="Montserrat"/>
                <a:sym typeface="Montserrat"/>
              </a:rPr>
              <a:t>Group 8</a:t>
            </a:r>
          </a:p>
          <a:p>
            <a:pPr algn="ctr">
              <a:lnSpc>
                <a:spcPts val="3574"/>
              </a:lnSpc>
            </a:pPr>
            <a:r>
              <a:rPr lang="en-US" sz="2836">
                <a:solidFill>
                  <a:srgbClr val="3E67C8"/>
                </a:solidFill>
                <a:latin typeface="Montserrat"/>
                <a:ea typeface="Montserrat"/>
                <a:cs typeface="Montserrat"/>
                <a:sym typeface="Montserrat"/>
              </a:rPr>
              <a:t>Team Member</a:t>
            </a:r>
          </a:p>
          <a:p>
            <a:pPr algn="l">
              <a:lnSpc>
                <a:spcPts val="3574"/>
              </a:lnSpc>
            </a:pPr>
            <a:r>
              <a:rPr lang="en-US" sz="2836">
                <a:solidFill>
                  <a:srgbClr val="3E67C8"/>
                </a:solidFill>
                <a:latin typeface="Montserrat"/>
                <a:ea typeface="Montserrat"/>
                <a:cs typeface="Montserrat"/>
                <a:sym typeface="Montserrat"/>
              </a:rPr>
              <a:t>Phạm Đăng Quang - ITCSIU21147</a:t>
            </a:r>
          </a:p>
          <a:p>
            <a:pPr algn="l">
              <a:lnSpc>
                <a:spcPts val="3574"/>
              </a:lnSpc>
            </a:pPr>
            <a:r>
              <a:rPr lang="en-US" sz="2836">
                <a:solidFill>
                  <a:srgbClr val="3E67C8"/>
                </a:solidFill>
                <a:latin typeface="Montserrat"/>
                <a:ea typeface="Montserrat"/>
                <a:cs typeface="Montserrat"/>
                <a:sym typeface="Montserrat"/>
              </a:rPr>
              <a:t>Đỗ Tấn Lộc - ITCSIU21199</a:t>
            </a:r>
          </a:p>
          <a:p>
            <a:pPr algn="l">
              <a:lnSpc>
                <a:spcPts val="3574"/>
              </a:lnSpc>
            </a:pPr>
            <a:r>
              <a:rPr lang="en-US" sz="2836">
                <a:solidFill>
                  <a:srgbClr val="3E67C8"/>
                </a:solidFill>
                <a:latin typeface="Montserrat"/>
                <a:ea typeface="Montserrat"/>
                <a:cs typeface="Montserrat"/>
                <a:sym typeface="Montserrat"/>
              </a:rPr>
              <a:t>Phạm Quốc Huy - ITITIU21215</a:t>
            </a:r>
          </a:p>
        </p:txBody>
      </p:sp>
      <p:sp>
        <p:nvSpPr>
          <p:cNvPr name="TextBox 25" id="25"/>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01</a:t>
            </a:r>
          </a:p>
        </p:txBody>
      </p:sp>
      <p:sp>
        <p:nvSpPr>
          <p:cNvPr name="AutoShape 26" id="26"/>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287854" y="652295"/>
            <a:ext cx="399158" cy="47625"/>
            <a:chOff x="0" y="0"/>
            <a:chExt cx="105128" cy="12543"/>
          </a:xfrm>
        </p:grpSpPr>
        <p:sp>
          <p:nvSpPr>
            <p:cNvPr name="Freeform 4" id="4"/>
            <p:cNvSpPr/>
            <p:nvPr/>
          </p:nvSpPr>
          <p:spPr>
            <a:xfrm flipH="false" flipV="false" rot="0">
              <a:off x="0" y="0"/>
              <a:ext cx="105128" cy="12543"/>
            </a:xfrm>
            <a:custGeom>
              <a:avLst/>
              <a:gdLst/>
              <a:ahLst/>
              <a:cxnLst/>
              <a:rect r="r" b="b" t="t" l="l"/>
              <a:pathLst>
                <a:path h="12543" w="105128">
                  <a:moveTo>
                    <a:pt x="0" y="0"/>
                  </a:moveTo>
                  <a:lnTo>
                    <a:pt x="105128" y="0"/>
                  </a:lnTo>
                  <a:lnTo>
                    <a:pt x="105128" y="12543"/>
                  </a:lnTo>
                  <a:lnTo>
                    <a:pt x="0" y="12543"/>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0643"/>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287854" y="742899"/>
            <a:ext cx="399158" cy="47625"/>
            <a:chOff x="0" y="0"/>
            <a:chExt cx="105128" cy="12543"/>
          </a:xfrm>
        </p:grpSpPr>
        <p:sp>
          <p:nvSpPr>
            <p:cNvPr name="Freeform 7" id="7"/>
            <p:cNvSpPr/>
            <p:nvPr/>
          </p:nvSpPr>
          <p:spPr>
            <a:xfrm flipH="false" flipV="false" rot="0">
              <a:off x="0" y="0"/>
              <a:ext cx="105128" cy="12543"/>
            </a:xfrm>
            <a:custGeom>
              <a:avLst/>
              <a:gdLst/>
              <a:ahLst/>
              <a:cxnLst/>
              <a:rect r="r" b="b" t="t" l="l"/>
              <a:pathLst>
                <a:path h="12543" w="105128">
                  <a:moveTo>
                    <a:pt x="0" y="0"/>
                  </a:moveTo>
                  <a:lnTo>
                    <a:pt x="105128" y="0"/>
                  </a:lnTo>
                  <a:lnTo>
                    <a:pt x="105128" y="12543"/>
                  </a:lnTo>
                  <a:lnTo>
                    <a:pt x="0" y="12543"/>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0643"/>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390511" y="909612"/>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1" id="11"/>
          <p:cNvSpPr/>
          <p:nvPr/>
        </p:nvSpPr>
        <p:spPr>
          <a:xfrm flipH="false" flipV="false" rot="0">
            <a:off x="3040466" y="2266244"/>
            <a:ext cx="12553494" cy="8020756"/>
          </a:xfrm>
          <a:custGeom>
            <a:avLst/>
            <a:gdLst/>
            <a:ahLst/>
            <a:cxnLst/>
            <a:rect r="r" b="b" t="t" l="l"/>
            <a:pathLst>
              <a:path h="8020756" w="12553494">
                <a:moveTo>
                  <a:pt x="0" y="0"/>
                </a:moveTo>
                <a:lnTo>
                  <a:pt x="12553493" y="0"/>
                </a:lnTo>
                <a:lnTo>
                  <a:pt x="12553493" y="8020756"/>
                </a:lnTo>
                <a:lnTo>
                  <a:pt x="0" y="8020756"/>
                </a:lnTo>
                <a:lnTo>
                  <a:pt x="0" y="0"/>
                </a:lnTo>
                <a:close/>
              </a:path>
            </a:pathLst>
          </a:custGeom>
          <a:blipFill>
            <a:blip r:embed="rId5"/>
            <a:stretch>
              <a:fillRect l="0" t="0" r="0" b="0"/>
            </a:stretch>
          </a:blipFill>
        </p:spPr>
      </p:sp>
      <p:sp>
        <p:nvSpPr>
          <p:cNvPr name="TextBox 12" id="12"/>
          <p:cNvSpPr txBox="true"/>
          <p:nvPr/>
        </p:nvSpPr>
        <p:spPr>
          <a:xfrm rot="0">
            <a:off x="10836446" y="45691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3" id="13"/>
          <p:cNvSpPr txBox="true"/>
          <p:nvPr/>
        </p:nvSpPr>
        <p:spPr>
          <a:xfrm rot="0">
            <a:off x="8333450" y="45691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4" id="14"/>
          <p:cNvSpPr txBox="true"/>
          <p:nvPr/>
        </p:nvSpPr>
        <p:spPr>
          <a:xfrm rot="0">
            <a:off x="13258410" y="45691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5" id="15"/>
          <p:cNvSpPr txBox="true"/>
          <p:nvPr/>
        </p:nvSpPr>
        <p:spPr>
          <a:xfrm rot="0">
            <a:off x="15261334" y="45691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6" id="1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10</a:t>
            </a:r>
          </a:p>
        </p:txBody>
      </p:sp>
      <p:sp>
        <p:nvSpPr>
          <p:cNvPr name="TextBox 17" id="17"/>
          <p:cNvSpPr txBox="true"/>
          <p:nvPr/>
        </p:nvSpPr>
        <p:spPr>
          <a:xfrm rot="0">
            <a:off x="3778152" y="1235856"/>
            <a:ext cx="10731695" cy="1030388"/>
          </a:xfrm>
          <a:prstGeom prst="rect">
            <a:avLst/>
          </a:prstGeom>
        </p:spPr>
        <p:txBody>
          <a:bodyPr anchor="t" rtlCol="false" tIns="0" lIns="0" bIns="0" rIns="0">
            <a:spAutoFit/>
          </a:bodyPr>
          <a:lstStyle/>
          <a:p>
            <a:pPr algn="ctr">
              <a:lnSpc>
                <a:spcPts val="7574"/>
              </a:lnSpc>
            </a:pPr>
            <a:r>
              <a:rPr lang="en-US" b="true" sz="8510">
                <a:solidFill>
                  <a:srgbClr val="3E67C8"/>
                </a:solidFill>
                <a:latin typeface="Montserrat Ultra-Bold"/>
                <a:ea typeface="Montserrat Ultra-Bold"/>
                <a:cs typeface="Montserrat Ultra-Bold"/>
                <a:sym typeface="Montserrat Ultra-Bold"/>
              </a:rPr>
              <a:t>Class Diagram</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488795" y="392867"/>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488795" y="535256"/>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13042928" y="6816336"/>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sp>
        <p:nvSpPr>
          <p:cNvPr name="Freeform 10" id="10"/>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11" id="11"/>
          <p:cNvSpPr/>
          <p:nvPr/>
        </p:nvSpPr>
        <p:spPr>
          <a:xfrm>
            <a:off x="-429668" y="1009650"/>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AutoShape 12" id="12"/>
          <p:cNvSpPr/>
          <p:nvPr/>
        </p:nvSpPr>
        <p:spPr>
          <a:xfrm>
            <a:off x="1694025" y="3358242"/>
            <a:ext cx="5263144" cy="57004"/>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3" id="13"/>
          <p:cNvSpPr/>
          <p:nvPr/>
        </p:nvSpPr>
        <p:spPr>
          <a:xfrm flipH="false" flipV="false" rot="0">
            <a:off x="1028700" y="2552563"/>
            <a:ext cx="912716" cy="912716"/>
          </a:xfrm>
          <a:custGeom>
            <a:avLst/>
            <a:gdLst/>
            <a:ahLst/>
            <a:cxnLst/>
            <a:rect r="r" b="b" t="t" l="l"/>
            <a:pathLst>
              <a:path h="912716" w="912716">
                <a:moveTo>
                  <a:pt x="0" y="0"/>
                </a:moveTo>
                <a:lnTo>
                  <a:pt x="912716" y="0"/>
                </a:lnTo>
                <a:lnTo>
                  <a:pt x="912716" y="912716"/>
                </a:lnTo>
                <a:lnTo>
                  <a:pt x="0" y="912716"/>
                </a:lnTo>
                <a:lnTo>
                  <a:pt x="0" y="0"/>
                </a:lnTo>
                <a:close/>
              </a:path>
            </a:pathLst>
          </a:custGeom>
          <a:blipFill>
            <a:blip r:embed="rId6"/>
            <a:stretch>
              <a:fillRect l="0" t="0" r="0" b="0"/>
            </a:stretch>
          </a:blipFill>
        </p:spPr>
      </p:sp>
      <p:sp>
        <p:nvSpPr>
          <p:cNvPr name="Freeform 14" id="14"/>
          <p:cNvSpPr/>
          <p:nvPr/>
        </p:nvSpPr>
        <p:spPr>
          <a:xfrm flipH="false" flipV="false" rot="0">
            <a:off x="1191800" y="2650584"/>
            <a:ext cx="586516" cy="586516"/>
          </a:xfrm>
          <a:custGeom>
            <a:avLst/>
            <a:gdLst/>
            <a:ahLst/>
            <a:cxnLst/>
            <a:rect r="r" b="b" t="t" l="l"/>
            <a:pathLst>
              <a:path h="586516" w="586516">
                <a:moveTo>
                  <a:pt x="0" y="0"/>
                </a:moveTo>
                <a:lnTo>
                  <a:pt x="586516" y="0"/>
                </a:lnTo>
                <a:lnTo>
                  <a:pt x="586516" y="586516"/>
                </a:lnTo>
                <a:lnTo>
                  <a:pt x="0" y="586516"/>
                </a:lnTo>
                <a:lnTo>
                  <a:pt x="0" y="0"/>
                </a:lnTo>
                <a:close/>
              </a:path>
            </a:pathLst>
          </a:custGeom>
          <a:blipFill>
            <a:blip r:embed="rId7"/>
            <a:stretch>
              <a:fillRect l="0" t="0" r="0" b="0"/>
            </a:stretch>
          </a:blipFill>
        </p:spPr>
      </p:sp>
      <p:sp>
        <p:nvSpPr>
          <p:cNvPr name="AutoShape 15" id="15"/>
          <p:cNvSpPr/>
          <p:nvPr/>
        </p:nvSpPr>
        <p:spPr>
          <a:xfrm>
            <a:off x="10724121" y="3337342"/>
            <a:ext cx="5263144" cy="57004"/>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6" id="16"/>
          <p:cNvSpPr/>
          <p:nvPr/>
        </p:nvSpPr>
        <p:spPr>
          <a:xfrm flipH="false" flipV="false" rot="0">
            <a:off x="9968886" y="2533266"/>
            <a:ext cx="932013" cy="932013"/>
          </a:xfrm>
          <a:custGeom>
            <a:avLst/>
            <a:gdLst/>
            <a:ahLst/>
            <a:cxnLst/>
            <a:rect r="r" b="b" t="t" l="l"/>
            <a:pathLst>
              <a:path h="932013" w="932013">
                <a:moveTo>
                  <a:pt x="0" y="0"/>
                </a:moveTo>
                <a:lnTo>
                  <a:pt x="932013" y="0"/>
                </a:lnTo>
                <a:lnTo>
                  <a:pt x="932013" y="932013"/>
                </a:lnTo>
                <a:lnTo>
                  <a:pt x="0" y="932013"/>
                </a:lnTo>
                <a:lnTo>
                  <a:pt x="0" y="0"/>
                </a:lnTo>
                <a:close/>
              </a:path>
            </a:pathLst>
          </a:custGeom>
          <a:blipFill>
            <a:blip r:embed="rId8"/>
            <a:stretch>
              <a:fillRect l="0" t="0" r="0" b="0"/>
            </a:stretch>
          </a:blipFill>
        </p:spPr>
      </p:sp>
      <p:sp>
        <p:nvSpPr>
          <p:cNvPr name="Freeform 17" id="17"/>
          <p:cNvSpPr/>
          <p:nvPr/>
        </p:nvSpPr>
        <p:spPr>
          <a:xfrm flipH="false" flipV="false" rot="0">
            <a:off x="10122997" y="2694668"/>
            <a:ext cx="623790" cy="613564"/>
          </a:xfrm>
          <a:custGeom>
            <a:avLst/>
            <a:gdLst/>
            <a:ahLst/>
            <a:cxnLst/>
            <a:rect r="r" b="b" t="t" l="l"/>
            <a:pathLst>
              <a:path h="613564" w="623790">
                <a:moveTo>
                  <a:pt x="0" y="0"/>
                </a:moveTo>
                <a:lnTo>
                  <a:pt x="623791" y="0"/>
                </a:lnTo>
                <a:lnTo>
                  <a:pt x="623791" y="613564"/>
                </a:lnTo>
                <a:lnTo>
                  <a:pt x="0" y="613564"/>
                </a:lnTo>
                <a:lnTo>
                  <a:pt x="0" y="0"/>
                </a:lnTo>
                <a:close/>
              </a:path>
            </a:pathLst>
          </a:custGeom>
          <a:blipFill>
            <a:blip r:embed="rId9"/>
            <a:stretch>
              <a:fillRect l="0" t="0" r="0" b="0"/>
            </a:stretch>
          </a:blipFill>
        </p:spPr>
      </p:sp>
      <p:sp>
        <p:nvSpPr>
          <p:cNvPr name="TextBox 18" id="18"/>
          <p:cNvSpPr txBox="true"/>
          <p:nvPr/>
        </p:nvSpPr>
        <p:spPr>
          <a:xfrm rot="0">
            <a:off x="1694025" y="3630321"/>
            <a:ext cx="8057325" cy="3526333"/>
          </a:xfrm>
          <a:prstGeom prst="rect">
            <a:avLst/>
          </a:prstGeom>
        </p:spPr>
        <p:txBody>
          <a:bodyPr anchor="t" rtlCol="false" tIns="0" lIns="0" bIns="0" rIns="0">
            <a:spAutoFit/>
          </a:bodyPr>
          <a:lstStyle/>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·Authenticate user login credentials.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A</a:t>
            </a:r>
            <a:r>
              <a:rPr lang="en-US" b="true" sz="2226">
                <a:solidFill>
                  <a:srgbClr val="3E67C8"/>
                </a:solidFill>
                <a:latin typeface="Montserrat Medium"/>
                <a:ea typeface="Montserrat Medium"/>
                <a:cs typeface="Montserrat Medium"/>
                <a:sym typeface="Montserrat Medium"/>
              </a:rPr>
              <a:t>llow users to input CV information.</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G</a:t>
            </a:r>
            <a:r>
              <a:rPr lang="en-US" b="true" sz="2226">
                <a:solidFill>
                  <a:srgbClr val="3E67C8"/>
                </a:solidFill>
                <a:latin typeface="Montserrat Medium"/>
                <a:ea typeface="Montserrat Medium"/>
                <a:cs typeface="Montserrat Medium"/>
                <a:sym typeface="Montserrat Medium"/>
              </a:rPr>
              <a:t>enerate a new CV </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B</a:t>
            </a:r>
            <a:r>
              <a:rPr lang="en-US" b="true" sz="2226">
                <a:solidFill>
                  <a:srgbClr val="3E67C8"/>
                </a:solidFill>
                <a:latin typeface="Montserrat Medium"/>
                <a:ea typeface="Montserrat Medium"/>
                <a:cs typeface="Montserrat Medium"/>
                <a:sym typeface="Montserrat Medium"/>
              </a:rPr>
              <a:t>e able to store new CVs in the Local Storage.</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A</a:t>
            </a:r>
            <a:r>
              <a:rPr lang="en-US" b="true" sz="2226">
                <a:solidFill>
                  <a:srgbClr val="3E67C8"/>
                </a:solidFill>
                <a:latin typeface="Montserrat Medium"/>
                <a:ea typeface="Montserrat Medium"/>
                <a:cs typeface="Montserrat Medium"/>
                <a:sym typeface="Montserrat Medium"/>
              </a:rPr>
              <a:t>llow users to input keywords to search/filter criteria.</a:t>
            </a:r>
          </a:p>
          <a:p>
            <a:pPr algn="l" marL="480738" indent="-240369" lvl="1">
              <a:lnSpc>
                <a:spcPts val="2805"/>
              </a:lnSpc>
              <a:buFont typeface="Arial"/>
              <a:buChar char="•"/>
            </a:pPr>
            <a:r>
              <a:rPr lang="en-US" sz="2226">
                <a:solidFill>
                  <a:srgbClr val="3E67C8"/>
                </a:solidFill>
                <a:latin typeface="Montserrat"/>
                <a:ea typeface="Montserrat"/>
                <a:cs typeface="Montserrat"/>
                <a:sym typeface="Montserrat"/>
              </a:rPr>
              <a:t>A</a:t>
            </a:r>
            <a:r>
              <a:rPr lang="en-US" b="true" sz="2226">
                <a:solidFill>
                  <a:srgbClr val="3E67C8"/>
                </a:solidFill>
                <a:latin typeface="Montserrat Medium"/>
                <a:ea typeface="Montserrat Medium"/>
                <a:cs typeface="Montserrat Medium"/>
                <a:sym typeface="Montserrat Medium"/>
              </a:rPr>
              <a:t>llow users to access the CV template after searching for editing, saving, and downloading.</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A</a:t>
            </a:r>
            <a:r>
              <a:rPr lang="en-US" b="true" sz="2226">
                <a:solidFill>
                  <a:srgbClr val="3E67C8"/>
                </a:solidFill>
                <a:latin typeface="Montserrat Medium"/>
                <a:ea typeface="Montserrat Medium"/>
                <a:cs typeface="Montserrat Medium"/>
                <a:sym typeface="Montserrat Medium"/>
              </a:rPr>
              <a:t>llow users to save CVs to their UserStorage.</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A</a:t>
            </a:r>
            <a:r>
              <a:rPr lang="en-US" b="true" sz="2226">
                <a:solidFill>
                  <a:srgbClr val="3E67C8"/>
                </a:solidFill>
                <a:latin typeface="Montserrat Medium"/>
                <a:ea typeface="Montserrat Medium"/>
                <a:cs typeface="Montserrat Medium"/>
                <a:sym typeface="Montserrat Medium"/>
              </a:rPr>
              <a:t>llow users to download CVs</a:t>
            </a:r>
          </a:p>
        </p:txBody>
      </p:sp>
      <p:sp>
        <p:nvSpPr>
          <p:cNvPr name="TextBox 19" id="19"/>
          <p:cNvSpPr txBox="true"/>
          <p:nvPr/>
        </p:nvSpPr>
        <p:spPr>
          <a:xfrm rot="0">
            <a:off x="10981949" y="260778"/>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0" id="20"/>
          <p:cNvSpPr txBox="true"/>
          <p:nvPr/>
        </p:nvSpPr>
        <p:spPr>
          <a:xfrm rot="0">
            <a:off x="8347786" y="264938"/>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1" id="21"/>
          <p:cNvSpPr txBox="true"/>
          <p:nvPr/>
        </p:nvSpPr>
        <p:spPr>
          <a:xfrm rot="0">
            <a:off x="13379341" y="264938"/>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2" id="22"/>
          <p:cNvSpPr txBox="true"/>
          <p:nvPr/>
        </p:nvSpPr>
        <p:spPr>
          <a:xfrm rot="0">
            <a:off x="15575212" y="260778"/>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3" id="23"/>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11</a:t>
            </a:r>
          </a:p>
        </p:txBody>
      </p:sp>
      <p:sp>
        <p:nvSpPr>
          <p:cNvPr name="TextBox 24" id="24"/>
          <p:cNvSpPr txBox="true"/>
          <p:nvPr/>
        </p:nvSpPr>
        <p:spPr>
          <a:xfrm rot="0">
            <a:off x="9327109" y="1400029"/>
            <a:ext cx="4796570" cy="750880"/>
          </a:xfrm>
          <a:prstGeom prst="rect">
            <a:avLst/>
          </a:prstGeom>
        </p:spPr>
        <p:txBody>
          <a:bodyPr anchor="t" rtlCol="false" tIns="0" lIns="0" bIns="0" rIns="0">
            <a:spAutoFit/>
          </a:bodyPr>
          <a:lstStyle/>
          <a:p>
            <a:pPr algn="l">
              <a:lnSpc>
                <a:spcPts val="5452"/>
              </a:lnSpc>
            </a:pPr>
            <a:r>
              <a:rPr lang="en-US" sz="6126" b="true">
                <a:solidFill>
                  <a:srgbClr val="3E67C8"/>
                </a:solidFill>
                <a:latin typeface="Montserrat Semi-Bold"/>
                <a:ea typeface="Montserrat Semi-Bold"/>
                <a:cs typeface="Montserrat Semi-Bold"/>
                <a:sym typeface="Montserrat Semi-Bold"/>
              </a:rPr>
              <a:t>Analysis</a:t>
            </a:r>
          </a:p>
        </p:txBody>
      </p:sp>
      <p:sp>
        <p:nvSpPr>
          <p:cNvPr name="TextBox 25" id="25"/>
          <p:cNvSpPr txBox="true"/>
          <p:nvPr/>
        </p:nvSpPr>
        <p:spPr>
          <a:xfrm rot="0">
            <a:off x="3302972" y="1400029"/>
            <a:ext cx="6131320" cy="752484"/>
          </a:xfrm>
          <a:prstGeom prst="rect">
            <a:avLst/>
          </a:prstGeom>
        </p:spPr>
        <p:txBody>
          <a:bodyPr anchor="t" rtlCol="false" tIns="0" lIns="0" bIns="0" rIns="0">
            <a:spAutoFit/>
          </a:bodyPr>
          <a:lstStyle/>
          <a:p>
            <a:pPr algn="l">
              <a:lnSpc>
                <a:spcPts val="5462"/>
              </a:lnSpc>
            </a:pPr>
            <a:r>
              <a:rPr lang="en-US" sz="6137" b="true">
                <a:solidFill>
                  <a:srgbClr val="3E67C8"/>
                </a:solidFill>
                <a:latin typeface="Montserrat Bold"/>
                <a:ea typeface="Montserrat Bold"/>
                <a:cs typeface="Montserrat Bold"/>
                <a:sym typeface="Montserrat Bold"/>
              </a:rPr>
              <a:t>Requirements</a:t>
            </a:r>
          </a:p>
        </p:txBody>
      </p:sp>
      <p:sp>
        <p:nvSpPr>
          <p:cNvPr name="TextBox 26" id="26"/>
          <p:cNvSpPr txBox="true"/>
          <p:nvPr/>
        </p:nvSpPr>
        <p:spPr>
          <a:xfrm rot="0">
            <a:off x="2012902" y="2877896"/>
            <a:ext cx="5461689" cy="357299"/>
          </a:xfrm>
          <a:prstGeom prst="rect">
            <a:avLst/>
          </a:prstGeom>
        </p:spPr>
        <p:txBody>
          <a:bodyPr anchor="t" rtlCol="false" tIns="0" lIns="0" bIns="0" rIns="0">
            <a:spAutoFit/>
          </a:bodyPr>
          <a:lstStyle/>
          <a:p>
            <a:pPr algn="l">
              <a:lnSpc>
                <a:spcPts val="2694"/>
              </a:lnSpc>
            </a:pPr>
            <a:r>
              <a:rPr lang="en-US" sz="3027" b="true">
                <a:solidFill>
                  <a:srgbClr val="3E67C8"/>
                </a:solidFill>
                <a:latin typeface="Montserrat Semi-Bold"/>
                <a:ea typeface="Montserrat Semi-Bold"/>
                <a:cs typeface="Montserrat Semi-Bold"/>
                <a:sym typeface="Montserrat Semi-Bold"/>
              </a:rPr>
              <a:t>Functional Requirements</a:t>
            </a:r>
          </a:p>
        </p:txBody>
      </p:sp>
      <p:sp>
        <p:nvSpPr>
          <p:cNvPr name="TextBox 27" id="27"/>
          <p:cNvSpPr txBox="true"/>
          <p:nvPr/>
        </p:nvSpPr>
        <p:spPr>
          <a:xfrm rot="0">
            <a:off x="10724121" y="4208229"/>
            <a:ext cx="8057325" cy="3173908"/>
          </a:xfrm>
          <a:prstGeom prst="rect">
            <a:avLst/>
          </a:prstGeom>
        </p:spPr>
        <p:txBody>
          <a:bodyPr anchor="t" rtlCol="false" tIns="0" lIns="0" bIns="0" rIns="0">
            <a:spAutoFit/>
          </a:bodyPr>
          <a:lstStyle/>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Usability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Performance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Space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Dependability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Security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Environmental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Operational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Development Requirements</a:t>
            </a:r>
          </a:p>
          <a:p>
            <a:pPr algn="l">
              <a:lnSpc>
                <a:spcPts val="2805"/>
              </a:lnSpc>
            </a:pPr>
          </a:p>
        </p:txBody>
      </p:sp>
      <p:sp>
        <p:nvSpPr>
          <p:cNvPr name="TextBox 28" id="28"/>
          <p:cNvSpPr txBox="true"/>
          <p:nvPr/>
        </p:nvSpPr>
        <p:spPr>
          <a:xfrm rot="0">
            <a:off x="11042998" y="2856996"/>
            <a:ext cx="6100895" cy="357299"/>
          </a:xfrm>
          <a:prstGeom prst="rect">
            <a:avLst/>
          </a:prstGeom>
        </p:spPr>
        <p:txBody>
          <a:bodyPr anchor="t" rtlCol="false" tIns="0" lIns="0" bIns="0" rIns="0">
            <a:spAutoFit/>
          </a:bodyPr>
          <a:lstStyle/>
          <a:p>
            <a:pPr algn="l">
              <a:lnSpc>
                <a:spcPts val="2694"/>
              </a:lnSpc>
            </a:pPr>
            <a:r>
              <a:rPr lang="en-US" sz="3027" b="true">
                <a:solidFill>
                  <a:srgbClr val="3E67C8"/>
                </a:solidFill>
                <a:latin typeface="Montserrat Semi-Bold"/>
                <a:ea typeface="Montserrat Semi-Bold"/>
                <a:cs typeface="Montserrat Semi-Bold"/>
                <a:sym typeface="Montserrat Semi-Bold"/>
              </a:rPr>
              <a:t>Non-Functional Requirements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1" id="11"/>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2" id="12"/>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3" id="13"/>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4" id="14"/>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5" id="15"/>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12</a:t>
            </a:r>
          </a:p>
        </p:txBody>
      </p:sp>
      <p:grpSp>
        <p:nvGrpSpPr>
          <p:cNvPr name="Group 16" id="16"/>
          <p:cNvGrpSpPr/>
          <p:nvPr/>
        </p:nvGrpSpPr>
        <p:grpSpPr>
          <a:xfrm rot="0">
            <a:off x="9731288" y="3237278"/>
            <a:ext cx="2650891" cy="2650891"/>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9" id="19"/>
          <p:cNvSpPr/>
          <p:nvPr/>
        </p:nvSpPr>
        <p:spPr>
          <a:xfrm flipH="true" flipV="true" rot="0">
            <a:off x="-5033394" y="826969"/>
            <a:ext cx="10066789" cy="8229600"/>
          </a:xfrm>
          <a:custGeom>
            <a:avLst/>
            <a:gdLst/>
            <a:ahLst/>
            <a:cxnLst/>
            <a:rect r="r" b="b" t="t" l="l"/>
            <a:pathLst>
              <a:path h="8229600" w="10066789">
                <a:moveTo>
                  <a:pt x="10066788" y="8229600"/>
                </a:moveTo>
                <a:lnTo>
                  <a:pt x="0" y="8229600"/>
                </a:lnTo>
                <a:lnTo>
                  <a:pt x="0" y="0"/>
                </a:lnTo>
                <a:lnTo>
                  <a:pt x="10066788" y="0"/>
                </a:lnTo>
                <a:lnTo>
                  <a:pt x="10066788" y="8229600"/>
                </a:lnTo>
                <a:close/>
              </a:path>
            </a:pathLst>
          </a:custGeom>
          <a:blipFill>
            <a:blip r:embed="rId5">
              <a:alphaModFix amt="31000"/>
            </a:blip>
            <a:stretch>
              <a:fillRect l="0" t="0" r="0" b="0"/>
            </a:stretch>
          </a:blipFill>
        </p:spPr>
      </p:sp>
      <p:sp>
        <p:nvSpPr>
          <p:cNvPr name="TextBox 20" id="20"/>
          <p:cNvSpPr txBox="true"/>
          <p:nvPr/>
        </p:nvSpPr>
        <p:spPr>
          <a:xfrm rot="0">
            <a:off x="7731559" y="2599691"/>
            <a:ext cx="8493118"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Demo</a:t>
            </a:r>
          </a:p>
        </p:txBody>
      </p:sp>
      <p:grpSp>
        <p:nvGrpSpPr>
          <p:cNvPr name="Group 21" id="21"/>
          <p:cNvGrpSpPr/>
          <p:nvPr/>
        </p:nvGrpSpPr>
        <p:grpSpPr>
          <a:xfrm rot="0">
            <a:off x="957214" y="5324674"/>
            <a:ext cx="955929" cy="955929"/>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24" id="24"/>
          <p:cNvGrpSpPr/>
          <p:nvPr/>
        </p:nvGrpSpPr>
        <p:grpSpPr>
          <a:xfrm rot="0">
            <a:off x="957214" y="7022066"/>
            <a:ext cx="955929" cy="955929"/>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6" id="26"/>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1" id="11"/>
          <p:cNvSpPr/>
          <p:nvPr/>
        </p:nvSpPr>
        <p:spPr>
          <a:xfrm flipH="false" flipV="false" rot="0">
            <a:off x="1429983" y="4793593"/>
            <a:ext cx="6067365" cy="3921034"/>
          </a:xfrm>
          <a:custGeom>
            <a:avLst/>
            <a:gdLst/>
            <a:ahLst/>
            <a:cxnLst/>
            <a:rect r="r" b="b" t="t" l="l"/>
            <a:pathLst>
              <a:path h="3921034" w="6067365">
                <a:moveTo>
                  <a:pt x="0" y="0"/>
                </a:moveTo>
                <a:lnTo>
                  <a:pt x="6067364" y="0"/>
                </a:lnTo>
                <a:lnTo>
                  <a:pt x="6067364" y="3921034"/>
                </a:lnTo>
                <a:lnTo>
                  <a:pt x="0" y="3921034"/>
                </a:lnTo>
                <a:lnTo>
                  <a:pt x="0" y="0"/>
                </a:lnTo>
                <a:close/>
              </a:path>
            </a:pathLst>
          </a:custGeom>
          <a:blipFill>
            <a:blip r:embed="rId5"/>
            <a:stretch>
              <a:fillRect l="0" t="0" r="0" b="0"/>
            </a:stretch>
          </a:blipFill>
        </p:spPr>
      </p:sp>
      <p:grpSp>
        <p:nvGrpSpPr>
          <p:cNvPr name="Group 12" id="12"/>
          <p:cNvGrpSpPr/>
          <p:nvPr/>
        </p:nvGrpSpPr>
        <p:grpSpPr>
          <a:xfrm rot="0">
            <a:off x="9440401" y="3754485"/>
            <a:ext cx="407555" cy="40755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5" id="15"/>
          <p:cNvGrpSpPr/>
          <p:nvPr/>
        </p:nvGrpSpPr>
        <p:grpSpPr>
          <a:xfrm rot="0">
            <a:off x="10120651" y="3671157"/>
            <a:ext cx="9141541" cy="600679"/>
            <a:chOff x="0" y="0"/>
            <a:chExt cx="2407649" cy="158203"/>
          </a:xfrm>
        </p:grpSpPr>
        <p:sp>
          <p:nvSpPr>
            <p:cNvPr name="Freeform 16" id="16"/>
            <p:cNvSpPr/>
            <p:nvPr/>
          </p:nvSpPr>
          <p:spPr>
            <a:xfrm flipH="false" flipV="false" rot="0">
              <a:off x="0" y="0"/>
              <a:ext cx="2407649" cy="158203"/>
            </a:xfrm>
            <a:custGeom>
              <a:avLst/>
              <a:gdLst/>
              <a:ahLst/>
              <a:cxnLst/>
              <a:rect r="r" b="b" t="t" l="l"/>
              <a:pathLst>
                <a:path h="158203" w="2407649">
                  <a:moveTo>
                    <a:pt x="0" y="0"/>
                  </a:moveTo>
                  <a:lnTo>
                    <a:pt x="2407649" y="0"/>
                  </a:lnTo>
                  <a:lnTo>
                    <a:pt x="2407649"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17" id="17"/>
            <p:cNvSpPr txBox="true"/>
            <p:nvPr/>
          </p:nvSpPr>
          <p:spPr>
            <a:xfrm>
              <a:off x="0" y="-38100"/>
              <a:ext cx="2407649" cy="196303"/>
            </a:xfrm>
            <a:prstGeom prst="rect">
              <a:avLst/>
            </a:prstGeom>
          </p:spPr>
          <p:txBody>
            <a:bodyPr anchor="ctr" rtlCol="false" tIns="50800" lIns="50800" bIns="50800" rIns="50800"/>
            <a:lstStyle/>
            <a:p>
              <a:pPr algn="ctr">
                <a:lnSpc>
                  <a:spcPts val="2199"/>
                </a:lnSpc>
              </a:pPr>
            </a:p>
          </p:txBody>
        </p:sp>
      </p:grpSp>
      <p:sp>
        <p:nvSpPr>
          <p:cNvPr name="TextBox 18" id="18"/>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9" id="19"/>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0" id="20"/>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1" id="21"/>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2" id="22"/>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13</a:t>
            </a:r>
          </a:p>
        </p:txBody>
      </p:sp>
      <p:sp>
        <p:nvSpPr>
          <p:cNvPr name="TextBox 23" id="23"/>
          <p:cNvSpPr txBox="true"/>
          <p:nvPr/>
        </p:nvSpPr>
        <p:spPr>
          <a:xfrm rot="0">
            <a:off x="1132346" y="2934286"/>
            <a:ext cx="790506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Conclusion</a:t>
            </a:r>
          </a:p>
        </p:txBody>
      </p:sp>
      <p:sp>
        <p:nvSpPr>
          <p:cNvPr name="TextBox 24" id="24"/>
          <p:cNvSpPr txBox="true"/>
          <p:nvPr/>
        </p:nvSpPr>
        <p:spPr>
          <a:xfrm rot="0">
            <a:off x="8362792" y="4828356"/>
            <a:ext cx="9925208" cy="4429944"/>
          </a:xfrm>
          <a:prstGeom prst="rect">
            <a:avLst/>
          </a:prstGeom>
        </p:spPr>
        <p:txBody>
          <a:bodyPr anchor="t" rtlCol="false" tIns="0" lIns="0" bIns="0" rIns="0">
            <a:spAutoFit/>
          </a:bodyPr>
          <a:lstStyle/>
          <a:p>
            <a:pPr algn="l">
              <a:lnSpc>
                <a:spcPts val="3008"/>
              </a:lnSpc>
            </a:pPr>
            <a:r>
              <a:rPr lang="en-US" sz="2387" b="true">
                <a:solidFill>
                  <a:srgbClr val="3E67C8"/>
                </a:solidFill>
                <a:latin typeface="Montserrat Medium"/>
                <a:ea typeface="Montserrat Medium"/>
                <a:cs typeface="Montserrat Medium"/>
                <a:sym typeface="Montserrat Medium"/>
              </a:rPr>
              <a:t>In conclusion, we have created an online CV builder that allows users to create and download customized CVs in PDF format.</a:t>
            </a:r>
          </a:p>
          <a:p>
            <a:pPr algn="l">
              <a:lnSpc>
                <a:spcPts val="3008"/>
              </a:lnSpc>
            </a:pPr>
            <a:r>
              <a:rPr lang="en-US" sz="2387">
                <a:solidFill>
                  <a:srgbClr val="3E67C8"/>
                </a:solidFill>
                <a:latin typeface="Montserrat"/>
                <a:ea typeface="Montserrat"/>
                <a:cs typeface="Montserrat"/>
                <a:sym typeface="Montserrat"/>
              </a:rPr>
              <a:t>N</a:t>
            </a:r>
            <a:r>
              <a:rPr lang="en-US" sz="2387" b="true">
                <a:solidFill>
                  <a:srgbClr val="3E67C8"/>
                </a:solidFill>
                <a:latin typeface="Montserrat Medium"/>
                <a:ea typeface="Montserrat Medium"/>
                <a:cs typeface="Montserrat Medium"/>
                <a:sym typeface="Montserrat Medium"/>
              </a:rPr>
              <a:t>ot only we have included templates, sections, fields, fonts, colors, previews, and downloads in the online CV builder website. But also we have incorporated animations into the website to make it look more professional.</a:t>
            </a:r>
          </a:p>
          <a:p>
            <a:pPr algn="l">
              <a:lnSpc>
                <a:spcPts val="3008"/>
              </a:lnSpc>
            </a:pPr>
          </a:p>
          <a:p>
            <a:pPr algn="l">
              <a:lnSpc>
                <a:spcPts val="3008"/>
              </a:lnSpc>
            </a:pPr>
            <a:r>
              <a:rPr lang="en-US" sz="2387" b="true">
                <a:solidFill>
                  <a:srgbClr val="3E67C8"/>
                </a:solidFill>
                <a:latin typeface="Montserrat Medium"/>
                <a:ea typeface="Montserrat Medium"/>
                <a:cs typeface="Montserrat Medium"/>
                <a:sym typeface="Montserrat Medium"/>
              </a:rPr>
              <a:t>We have developed an online CV Builder that enables users to generate and save customized resumes in PDF format. In the Implementation section, we also demonstrated the features and capabilities of our online CV maker.</a:t>
            </a:r>
          </a:p>
          <a:p>
            <a:pPr algn="l">
              <a:lnSpc>
                <a:spcPts val="2442"/>
              </a:lnSpc>
            </a:pPr>
          </a:p>
        </p:txBody>
      </p:sp>
      <p:sp>
        <p:nvSpPr>
          <p:cNvPr name="TextBox 25" id="25"/>
          <p:cNvSpPr txBox="true"/>
          <p:nvPr/>
        </p:nvSpPr>
        <p:spPr>
          <a:xfrm rot="0">
            <a:off x="10572813" y="3771429"/>
            <a:ext cx="5897807" cy="462905"/>
          </a:xfrm>
          <a:prstGeom prst="rect">
            <a:avLst/>
          </a:prstGeom>
        </p:spPr>
        <p:txBody>
          <a:bodyPr anchor="t" rtlCol="false" tIns="0" lIns="0" bIns="0" rIns="0">
            <a:spAutoFit/>
          </a:bodyPr>
          <a:lstStyle/>
          <a:p>
            <a:pPr algn="l">
              <a:lnSpc>
                <a:spcPts val="3781"/>
              </a:lnSpc>
            </a:pPr>
            <a:r>
              <a:rPr lang="en-US" sz="3001" b="true">
                <a:solidFill>
                  <a:srgbClr val="FFFFFF"/>
                </a:solidFill>
                <a:latin typeface="Montserrat Bold"/>
                <a:ea typeface="Montserrat Bold"/>
                <a:cs typeface="Montserrat Bold"/>
                <a:sym typeface="Montserrat Bold"/>
              </a:rPr>
              <a:t>Summerize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1" id="11"/>
          <p:cNvSpPr txBox="true"/>
          <p:nvPr/>
        </p:nvSpPr>
        <p:spPr>
          <a:xfrm rot="0">
            <a:off x="5961112" y="4950971"/>
            <a:ext cx="384135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Thank</a:t>
            </a:r>
          </a:p>
        </p:txBody>
      </p:sp>
      <p:sp>
        <p:nvSpPr>
          <p:cNvPr name="TextBox 12" id="12"/>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3" id="13"/>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4" id="14"/>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5" id="15"/>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6" id="1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14</a:t>
            </a:r>
          </a:p>
        </p:txBody>
      </p:sp>
      <p:sp>
        <p:nvSpPr>
          <p:cNvPr name="TextBox 17" id="17"/>
          <p:cNvSpPr txBox="true"/>
          <p:nvPr/>
        </p:nvSpPr>
        <p:spPr>
          <a:xfrm rot="0">
            <a:off x="9802461" y="4950971"/>
            <a:ext cx="2917713"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You.</a:t>
            </a:r>
          </a:p>
        </p:txBody>
      </p:sp>
      <p:sp>
        <p:nvSpPr>
          <p:cNvPr name="TextBox 18" id="18"/>
          <p:cNvSpPr txBox="true"/>
          <p:nvPr/>
        </p:nvSpPr>
        <p:spPr>
          <a:xfrm rot="0">
            <a:off x="9760143" y="3944628"/>
            <a:ext cx="2917713"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You.</a:t>
            </a:r>
          </a:p>
        </p:txBody>
      </p:sp>
      <p:sp>
        <p:nvSpPr>
          <p:cNvPr name="TextBox 19" id="19"/>
          <p:cNvSpPr txBox="true"/>
          <p:nvPr/>
        </p:nvSpPr>
        <p:spPr>
          <a:xfrm rot="0">
            <a:off x="5918794" y="3944628"/>
            <a:ext cx="384135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Thank</a:t>
            </a:r>
          </a:p>
        </p:txBody>
      </p:sp>
      <p:sp>
        <p:nvSpPr>
          <p:cNvPr name="TextBox 20" id="20"/>
          <p:cNvSpPr txBox="true"/>
          <p:nvPr/>
        </p:nvSpPr>
        <p:spPr>
          <a:xfrm rot="0">
            <a:off x="9760143" y="6061854"/>
            <a:ext cx="2917713"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You.</a:t>
            </a:r>
          </a:p>
        </p:txBody>
      </p:sp>
      <p:sp>
        <p:nvSpPr>
          <p:cNvPr name="TextBox 21" id="21"/>
          <p:cNvSpPr txBox="true"/>
          <p:nvPr/>
        </p:nvSpPr>
        <p:spPr>
          <a:xfrm rot="0">
            <a:off x="5918794" y="6061854"/>
            <a:ext cx="384135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Thank</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767764" y="2677111"/>
            <a:ext cx="6060486" cy="6379458"/>
          </a:xfrm>
          <a:custGeom>
            <a:avLst/>
            <a:gdLst/>
            <a:ahLst/>
            <a:cxnLst/>
            <a:rect r="r" b="b" t="t" l="l"/>
            <a:pathLst>
              <a:path h="6379458" w="6060486">
                <a:moveTo>
                  <a:pt x="0" y="0"/>
                </a:moveTo>
                <a:lnTo>
                  <a:pt x="6060486" y="0"/>
                </a:lnTo>
                <a:lnTo>
                  <a:pt x="6060486" y="6379458"/>
                </a:lnTo>
                <a:lnTo>
                  <a:pt x="0" y="6379458"/>
                </a:lnTo>
                <a:lnTo>
                  <a:pt x="0" y="0"/>
                </a:lnTo>
                <a:close/>
              </a:path>
            </a:pathLst>
          </a:custGeom>
          <a:blipFill>
            <a:blip r:embed="rId5"/>
            <a:stretch>
              <a:fillRect l="0" t="0" r="0" b="0"/>
            </a:stretch>
          </a:blipFill>
        </p:spPr>
      </p:sp>
      <p:grpSp>
        <p:nvGrpSpPr>
          <p:cNvPr name="Group 11" id="11"/>
          <p:cNvGrpSpPr/>
          <p:nvPr/>
        </p:nvGrpSpPr>
        <p:grpSpPr>
          <a:xfrm rot="0">
            <a:off x="295826" y="2192937"/>
            <a:ext cx="4211257" cy="4211257"/>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AutoShape 14" id="14"/>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5" id="15"/>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6" id="16"/>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7" id="17"/>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8" id="18"/>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9" id="19"/>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02</a:t>
            </a:r>
          </a:p>
        </p:txBody>
      </p:sp>
      <p:sp>
        <p:nvSpPr>
          <p:cNvPr name="TextBox 20" id="20"/>
          <p:cNvSpPr txBox="true"/>
          <p:nvPr/>
        </p:nvSpPr>
        <p:spPr>
          <a:xfrm rot="0">
            <a:off x="8646798" y="3511784"/>
            <a:ext cx="9641202"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Table of Content</a:t>
            </a:r>
          </a:p>
        </p:txBody>
      </p:sp>
      <p:sp>
        <p:nvSpPr>
          <p:cNvPr name="TextBox 21" id="21"/>
          <p:cNvSpPr txBox="true"/>
          <p:nvPr/>
        </p:nvSpPr>
        <p:spPr>
          <a:xfrm rot="0">
            <a:off x="8739421" y="4529944"/>
            <a:ext cx="7423497" cy="5625575"/>
          </a:xfrm>
          <a:prstGeom prst="rect">
            <a:avLst/>
          </a:prstGeom>
        </p:spPr>
        <p:txBody>
          <a:bodyPr anchor="t" rtlCol="false" tIns="0" lIns="0" bIns="0" rIns="0">
            <a:spAutoFit/>
          </a:bodyPr>
          <a:lstStyle/>
          <a:p>
            <a:pPr algn="just">
              <a:lnSpc>
                <a:spcPts val="2984"/>
              </a:lnSpc>
            </a:pPr>
            <a:r>
              <a:rPr lang="en-US" sz="2368" b="true">
                <a:solidFill>
                  <a:srgbClr val="3E67C8"/>
                </a:solidFill>
                <a:latin typeface="Montserrat Medium"/>
                <a:ea typeface="Montserrat Medium"/>
                <a:cs typeface="Montserrat Medium"/>
                <a:sym typeface="Montserrat Medium"/>
              </a:rPr>
              <a:t>1</a:t>
            </a:r>
            <a:r>
              <a:rPr lang="en-US" sz="2368" b="true">
                <a:solidFill>
                  <a:srgbClr val="3E67C8"/>
                </a:solidFill>
                <a:latin typeface="Montserrat Bold"/>
                <a:ea typeface="Montserrat Bold"/>
                <a:cs typeface="Montserrat Bold"/>
                <a:sym typeface="Montserrat Bold"/>
              </a:rPr>
              <a:t>. Introduction</a:t>
            </a:r>
          </a:p>
          <a:p>
            <a:pPr algn="just">
              <a:lnSpc>
                <a:spcPts val="2984"/>
              </a:lnSpc>
            </a:pPr>
            <a:r>
              <a:rPr lang="en-US" sz="2368" b="true">
                <a:solidFill>
                  <a:srgbClr val="3E67C8"/>
                </a:solidFill>
                <a:latin typeface="Montserrat Medium"/>
                <a:ea typeface="Montserrat Medium"/>
                <a:cs typeface="Montserrat Medium"/>
                <a:sym typeface="Montserrat Medium"/>
              </a:rPr>
              <a:t> </a:t>
            </a:r>
          </a:p>
          <a:p>
            <a:pPr algn="just">
              <a:lnSpc>
                <a:spcPts val="2984"/>
              </a:lnSpc>
            </a:pPr>
            <a:r>
              <a:rPr lang="en-US" sz="2368" b="true">
                <a:solidFill>
                  <a:srgbClr val="3E67C8"/>
                </a:solidFill>
                <a:latin typeface="Montserrat Bold"/>
                <a:ea typeface="Montserrat Bold"/>
                <a:cs typeface="Montserrat Bold"/>
                <a:sym typeface="Montserrat Bold"/>
              </a:rPr>
              <a:t>2. Development Process</a:t>
            </a:r>
          </a:p>
          <a:p>
            <a:pPr algn="just">
              <a:lnSpc>
                <a:spcPts val="2984"/>
              </a:lnSpc>
            </a:pPr>
            <a:r>
              <a:rPr lang="en-US" sz="2368" b="true">
                <a:solidFill>
                  <a:srgbClr val="3E67C8"/>
                </a:solidFill>
                <a:latin typeface="Montserrat Medium"/>
                <a:ea typeface="Montserrat Medium"/>
                <a:cs typeface="Montserrat Medium"/>
                <a:sym typeface="Montserrat Medium"/>
              </a:rPr>
              <a:t>   a. Use case Diagram</a:t>
            </a:r>
          </a:p>
          <a:p>
            <a:pPr algn="just">
              <a:lnSpc>
                <a:spcPts val="2984"/>
              </a:lnSpc>
            </a:pPr>
            <a:r>
              <a:rPr lang="en-US" sz="2368" b="true">
                <a:solidFill>
                  <a:srgbClr val="3E67C8"/>
                </a:solidFill>
                <a:latin typeface="Montserrat Medium"/>
                <a:ea typeface="Montserrat Medium"/>
                <a:cs typeface="Montserrat Medium"/>
                <a:sym typeface="Montserrat Medium"/>
              </a:rPr>
              <a:t>   b. Work Breakdown Structure</a:t>
            </a:r>
          </a:p>
          <a:p>
            <a:pPr algn="just">
              <a:lnSpc>
                <a:spcPts val="2984"/>
              </a:lnSpc>
            </a:pPr>
            <a:r>
              <a:rPr lang="en-US" sz="2368" b="true">
                <a:solidFill>
                  <a:srgbClr val="3E67C8"/>
                </a:solidFill>
                <a:latin typeface="Montserrat Medium"/>
                <a:ea typeface="Montserrat Medium"/>
                <a:cs typeface="Montserrat Medium"/>
                <a:sym typeface="Montserrat Medium"/>
              </a:rPr>
              <a:t>   c. System Workflow</a:t>
            </a:r>
          </a:p>
          <a:p>
            <a:pPr algn="just">
              <a:lnSpc>
                <a:spcPts val="2984"/>
              </a:lnSpc>
            </a:pPr>
          </a:p>
          <a:p>
            <a:pPr algn="just">
              <a:lnSpc>
                <a:spcPts val="2984"/>
              </a:lnSpc>
            </a:pPr>
            <a:r>
              <a:rPr lang="en-US" sz="2368" b="true">
                <a:solidFill>
                  <a:srgbClr val="3E67C8"/>
                </a:solidFill>
                <a:latin typeface="Montserrat Bold"/>
                <a:ea typeface="Montserrat Bold"/>
                <a:cs typeface="Montserrat Bold"/>
                <a:sym typeface="Montserrat Bold"/>
              </a:rPr>
              <a:t>3. Implementation</a:t>
            </a:r>
          </a:p>
          <a:p>
            <a:pPr algn="just">
              <a:lnSpc>
                <a:spcPts val="2984"/>
              </a:lnSpc>
            </a:pPr>
            <a:r>
              <a:rPr lang="en-US" sz="2368" b="true">
                <a:solidFill>
                  <a:srgbClr val="3E67C8"/>
                </a:solidFill>
                <a:latin typeface="Montserrat Medium"/>
                <a:ea typeface="Montserrat Medium"/>
                <a:cs typeface="Montserrat Medium"/>
                <a:sym typeface="Montserrat Medium"/>
              </a:rPr>
              <a:t>   a. Class Diagram</a:t>
            </a:r>
          </a:p>
          <a:p>
            <a:pPr algn="just">
              <a:lnSpc>
                <a:spcPts val="2984"/>
              </a:lnSpc>
            </a:pPr>
            <a:r>
              <a:rPr lang="en-US" sz="2368" b="true">
                <a:solidFill>
                  <a:srgbClr val="3E67C8"/>
                </a:solidFill>
                <a:latin typeface="Montserrat Medium"/>
                <a:ea typeface="Montserrat Medium"/>
                <a:cs typeface="Montserrat Medium"/>
                <a:sym typeface="Montserrat Medium"/>
              </a:rPr>
              <a:t>   b. Requirement Analysis</a:t>
            </a:r>
          </a:p>
          <a:p>
            <a:pPr algn="just">
              <a:lnSpc>
                <a:spcPts val="2984"/>
              </a:lnSpc>
            </a:pPr>
          </a:p>
          <a:p>
            <a:pPr algn="just">
              <a:lnSpc>
                <a:spcPts val="2984"/>
              </a:lnSpc>
            </a:pPr>
            <a:r>
              <a:rPr lang="en-US" sz="2368" b="true">
                <a:solidFill>
                  <a:srgbClr val="3E67C8"/>
                </a:solidFill>
                <a:latin typeface="Montserrat Bold"/>
                <a:ea typeface="Montserrat Bold"/>
                <a:cs typeface="Montserrat Bold"/>
                <a:sym typeface="Montserrat Bold"/>
              </a:rPr>
              <a:t>4. Demo</a:t>
            </a:r>
          </a:p>
          <a:p>
            <a:pPr algn="just">
              <a:lnSpc>
                <a:spcPts val="2984"/>
              </a:lnSpc>
            </a:pPr>
          </a:p>
          <a:p>
            <a:pPr algn="just">
              <a:lnSpc>
                <a:spcPts val="2984"/>
              </a:lnSpc>
            </a:pPr>
            <a:r>
              <a:rPr lang="en-US" sz="2368" b="true">
                <a:solidFill>
                  <a:srgbClr val="3E67C8"/>
                </a:solidFill>
                <a:latin typeface="Montserrat Bold"/>
                <a:ea typeface="Montserrat Bold"/>
                <a:cs typeface="Montserrat Bold"/>
                <a:sym typeface="Montserrat Bold"/>
              </a:rPr>
              <a:t>5. Conclusion</a:t>
            </a:r>
          </a:p>
          <a:p>
            <a:pPr algn="just">
              <a:lnSpc>
                <a:spcPts val="2984"/>
              </a:lnSpc>
            </a:pPr>
          </a:p>
        </p:txBody>
      </p:sp>
      <p:grpSp>
        <p:nvGrpSpPr>
          <p:cNvPr name="Group 22" id="22"/>
          <p:cNvGrpSpPr/>
          <p:nvPr/>
        </p:nvGrpSpPr>
        <p:grpSpPr>
          <a:xfrm rot="0">
            <a:off x="8739421" y="3165447"/>
            <a:ext cx="1087687" cy="164050"/>
            <a:chOff x="0" y="0"/>
            <a:chExt cx="286469" cy="43207"/>
          </a:xfrm>
        </p:grpSpPr>
        <p:sp>
          <p:nvSpPr>
            <p:cNvPr name="Freeform 23" id="23"/>
            <p:cNvSpPr/>
            <p:nvPr/>
          </p:nvSpPr>
          <p:spPr>
            <a:xfrm flipH="false" flipV="false" rot="0">
              <a:off x="0" y="0"/>
              <a:ext cx="286469" cy="43207"/>
            </a:xfrm>
            <a:custGeom>
              <a:avLst/>
              <a:gdLst/>
              <a:ahLst/>
              <a:cxnLst/>
              <a:rect r="r" b="b" t="t" l="l"/>
              <a:pathLst>
                <a:path h="43207" w="286469">
                  <a:moveTo>
                    <a:pt x="0" y="0"/>
                  </a:moveTo>
                  <a:lnTo>
                    <a:pt x="286469" y="0"/>
                  </a:lnTo>
                  <a:lnTo>
                    <a:pt x="286469" y="43207"/>
                  </a:lnTo>
                  <a:lnTo>
                    <a:pt x="0" y="43207"/>
                  </a:lnTo>
                  <a:close/>
                </a:path>
              </a:pathLst>
            </a:custGeom>
            <a:gradFill rotWithShape="true">
              <a:gsLst>
                <a:gs pos="0">
                  <a:srgbClr val="006CCD">
                    <a:alpha val="100000"/>
                  </a:srgbClr>
                </a:gs>
                <a:gs pos="100000">
                  <a:srgbClr val="F5AEFF">
                    <a:alpha val="0"/>
                  </a:srgbClr>
                </a:gs>
              </a:gsLst>
              <a:lin ang="0"/>
            </a:gradFill>
          </p:spPr>
        </p:sp>
        <p:sp>
          <p:nvSpPr>
            <p:cNvPr name="TextBox 24" id="24"/>
            <p:cNvSpPr txBox="true"/>
            <p:nvPr/>
          </p:nvSpPr>
          <p:spPr>
            <a:xfrm>
              <a:off x="0" y="-38100"/>
              <a:ext cx="286469" cy="81307"/>
            </a:xfrm>
            <a:prstGeom prst="rect">
              <a:avLst/>
            </a:prstGeom>
          </p:spPr>
          <p:txBody>
            <a:bodyPr anchor="ctr" rtlCol="false" tIns="50800" lIns="50800" bIns="50800" rIns="50800"/>
            <a:lstStyle/>
            <a:p>
              <a:pPr algn="ctr">
                <a:lnSpc>
                  <a:spcPts val="219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1" id="11"/>
          <p:cNvSpPr/>
          <p:nvPr/>
        </p:nvSpPr>
        <p:spPr>
          <a:xfrm flipH="false" flipV="false" rot="0">
            <a:off x="1429983" y="4793593"/>
            <a:ext cx="6067365" cy="3921034"/>
          </a:xfrm>
          <a:custGeom>
            <a:avLst/>
            <a:gdLst/>
            <a:ahLst/>
            <a:cxnLst/>
            <a:rect r="r" b="b" t="t" l="l"/>
            <a:pathLst>
              <a:path h="3921034" w="6067365">
                <a:moveTo>
                  <a:pt x="0" y="0"/>
                </a:moveTo>
                <a:lnTo>
                  <a:pt x="6067364" y="0"/>
                </a:lnTo>
                <a:lnTo>
                  <a:pt x="6067364" y="3921034"/>
                </a:lnTo>
                <a:lnTo>
                  <a:pt x="0" y="3921034"/>
                </a:lnTo>
                <a:lnTo>
                  <a:pt x="0" y="0"/>
                </a:lnTo>
                <a:close/>
              </a:path>
            </a:pathLst>
          </a:custGeom>
          <a:blipFill>
            <a:blip r:embed="rId5"/>
            <a:stretch>
              <a:fillRect l="0" t="0" r="0" b="0"/>
            </a:stretch>
          </a:blipFill>
        </p:spPr>
      </p:sp>
      <p:grpSp>
        <p:nvGrpSpPr>
          <p:cNvPr name="Group 12" id="12"/>
          <p:cNvGrpSpPr/>
          <p:nvPr/>
        </p:nvGrpSpPr>
        <p:grpSpPr>
          <a:xfrm rot="0">
            <a:off x="9440401" y="3754485"/>
            <a:ext cx="407555" cy="40755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5" id="15"/>
          <p:cNvGrpSpPr/>
          <p:nvPr/>
        </p:nvGrpSpPr>
        <p:grpSpPr>
          <a:xfrm rot="0">
            <a:off x="10120651" y="3671157"/>
            <a:ext cx="9141541" cy="600679"/>
            <a:chOff x="0" y="0"/>
            <a:chExt cx="2407649" cy="158203"/>
          </a:xfrm>
        </p:grpSpPr>
        <p:sp>
          <p:nvSpPr>
            <p:cNvPr name="Freeform 16" id="16"/>
            <p:cNvSpPr/>
            <p:nvPr/>
          </p:nvSpPr>
          <p:spPr>
            <a:xfrm flipH="false" flipV="false" rot="0">
              <a:off x="0" y="0"/>
              <a:ext cx="2407649" cy="158203"/>
            </a:xfrm>
            <a:custGeom>
              <a:avLst/>
              <a:gdLst/>
              <a:ahLst/>
              <a:cxnLst/>
              <a:rect r="r" b="b" t="t" l="l"/>
              <a:pathLst>
                <a:path h="158203" w="2407649">
                  <a:moveTo>
                    <a:pt x="0" y="0"/>
                  </a:moveTo>
                  <a:lnTo>
                    <a:pt x="2407649" y="0"/>
                  </a:lnTo>
                  <a:lnTo>
                    <a:pt x="2407649"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17" id="17"/>
            <p:cNvSpPr txBox="true"/>
            <p:nvPr/>
          </p:nvSpPr>
          <p:spPr>
            <a:xfrm>
              <a:off x="0" y="-38100"/>
              <a:ext cx="2407649" cy="196303"/>
            </a:xfrm>
            <a:prstGeom prst="rect">
              <a:avLst/>
            </a:prstGeom>
          </p:spPr>
          <p:txBody>
            <a:bodyPr anchor="ctr" rtlCol="false" tIns="50800" lIns="50800" bIns="50800" rIns="50800"/>
            <a:lstStyle/>
            <a:p>
              <a:pPr algn="ctr">
                <a:lnSpc>
                  <a:spcPts val="2199"/>
                </a:lnSpc>
              </a:pPr>
            </a:p>
          </p:txBody>
        </p:sp>
      </p:grpSp>
      <p:sp>
        <p:nvSpPr>
          <p:cNvPr name="TextBox 18" id="18"/>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9" id="19"/>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0" id="20"/>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1" id="21"/>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2" id="22"/>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03</a:t>
            </a:r>
          </a:p>
        </p:txBody>
      </p:sp>
      <p:sp>
        <p:nvSpPr>
          <p:cNvPr name="TextBox 23" id="23"/>
          <p:cNvSpPr txBox="true"/>
          <p:nvPr/>
        </p:nvSpPr>
        <p:spPr>
          <a:xfrm rot="0">
            <a:off x="1132346" y="2934286"/>
            <a:ext cx="790506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Introduction</a:t>
            </a:r>
          </a:p>
        </p:txBody>
      </p:sp>
      <p:sp>
        <p:nvSpPr>
          <p:cNvPr name="TextBox 24" id="24"/>
          <p:cNvSpPr txBox="true"/>
          <p:nvPr/>
        </p:nvSpPr>
        <p:spPr>
          <a:xfrm rot="0">
            <a:off x="8362792" y="4786186"/>
            <a:ext cx="9925208" cy="4055649"/>
          </a:xfrm>
          <a:prstGeom prst="rect">
            <a:avLst/>
          </a:prstGeom>
        </p:spPr>
        <p:txBody>
          <a:bodyPr anchor="t" rtlCol="false" tIns="0" lIns="0" bIns="0" rIns="0">
            <a:spAutoFit/>
          </a:bodyPr>
          <a:lstStyle/>
          <a:p>
            <a:pPr algn="l">
              <a:lnSpc>
                <a:spcPts val="3008"/>
              </a:lnSpc>
            </a:pPr>
            <a:r>
              <a:rPr lang="en-US" sz="2387" b="true">
                <a:solidFill>
                  <a:srgbClr val="3E67C8"/>
                </a:solidFill>
                <a:latin typeface="Montserrat Medium"/>
                <a:ea typeface="Montserrat Medium"/>
                <a:cs typeface="Montserrat Medium"/>
                <a:sym typeface="Montserrat Medium"/>
              </a:rPr>
              <a:t>The primary objective of the project is to develop a website that makes it simple for users to produce, modify, and update resumes. This website is helpful since businesses prefer to view digital resumes and job seekers want to showcase their accomplishments and abilities in a distinctive and professional way. Second, the project aims to create a functioning, user-friendly website that can be tailored to suit different requirements. A broad spectrum of software engineering skills, such as problem-solving, system design, coding, testing, and result validation, will be required for this project</a:t>
            </a:r>
          </a:p>
          <a:p>
            <a:pPr algn="l">
              <a:lnSpc>
                <a:spcPts val="2442"/>
              </a:lnSpc>
            </a:pPr>
          </a:p>
        </p:txBody>
      </p:sp>
      <p:sp>
        <p:nvSpPr>
          <p:cNvPr name="TextBox 25" id="25"/>
          <p:cNvSpPr txBox="true"/>
          <p:nvPr/>
        </p:nvSpPr>
        <p:spPr>
          <a:xfrm rot="0">
            <a:off x="10572813" y="3771429"/>
            <a:ext cx="5897807" cy="462905"/>
          </a:xfrm>
          <a:prstGeom prst="rect">
            <a:avLst/>
          </a:prstGeom>
        </p:spPr>
        <p:txBody>
          <a:bodyPr anchor="t" rtlCol="false" tIns="0" lIns="0" bIns="0" rIns="0">
            <a:spAutoFit/>
          </a:bodyPr>
          <a:lstStyle/>
          <a:p>
            <a:pPr algn="l">
              <a:lnSpc>
                <a:spcPts val="3781"/>
              </a:lnSpc>
            </a:pPr>
            <a:r>
              <a:rPr lang="en-US" sz="3001" b="true">
                <a:solidFill>
                  <a:srgbClr val="FFFFFF"/>
                </a:solidFill>
                <a:latin typeface="Montserrat Bold"/>
                <a:ea typeface="Montserrat Bold"/>
                <a:cs typeface="Montserrat Bold"/>
                <a:sym typeface="Montserrat Bold"/>
              </a:rPr>
              <a:t>Background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287854" y="652295"/>
            <a:ext cx="399158" cy="47625"/>
            <a:chOff x="0" y="0"/>
            <a:chExt cx="105128" cy="12543"/>
          </a:xfrm>
        </p:grpSpPr>
        <p:sp>
          <p:nvSpPr>
            <p:cNvPr name="Freeform 4" id="4"/>
            <p:cNvSpPr/>
            <p:nvPr/>
          </p:nvSpPr>
          <p:spPr>
            <a:xfrm flipH="false" flipV="false" rot="0">
              <a:off x="0" y="0"/>
              <a:ext cx="105128" cy="12543"/>
            </a:xfrm>
            <a:custGeom>
              <a:avLst/>
              <a:gdLst/>
              <a:ahLst/>
              <a:cxnLst/>
              <a:rect r="r" b="b" t="t" l="l"/>
              <a:pathLst>
                <a:path h="12543" w="105128">
                  <a:moveTo>
                    <a:pt x="0" y="0"/>
                  </a:moveTo>
                  <a:lnTo>
                    <a:pt x="105128" y="0"/>
                  </a:lnTo>
                  <a:lnTo>
                    <a:pt x="105128" y="12543"/>
                  </a:lnTo>
                  <a:lnTo>
                    <a:pt x="0" y="12543"/>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0643"/>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287854" y="742899"/>
            <a:ext cx="399158" cy="47625"/>
            <a:chOff x="0" y="0"/>
            <a:chExt cx="105128" cy="12543"/>
          </a:xfrm>
        </p:grpSpPr>
        <p:sp>
          <p:nvSpPr>
            <p:cNvPr name="Freeform 7" id="7"/>
            <p:cNvSpPr/>
            <p:nvPr/>
          </p:nvSpPr>
          <p:spPr>
            <a:xfrm flipH="false" flipV="false" rot="0">
              <a:off x="0" y="0"/>
              <a:ext cx="105128" cy="12543"/>
            </a:xfrm>
            <a:custGeom>
              <a:avLst/>
              <a:gdLst/>
              <a:ahLst/>
              <a:cxnLst/>
              <a:rect r="r" b="b" t="t" l="l"/>
              <a:pathLst>
                <a:path h="12543" w="105128">
                  <a:moveTo>
                    <a:pt x="0" y="0"/>
                  </a:moveTo>
                  <a:lnTo>
                    <a:pt x="105128" y="0"/>
                  </a:lnTo>
                  <a:lnTo>
                    <a:pt x="105128" y="12543"/>
                  </a:lnTo>
                  <a:lnTo>
                    <a:pt x="0" y="12543"/>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0643"/>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390511" y="909612"/>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1" id="11"/>
          <p:cNvSpPr/>
          <p:nvPr/>
        </p:nvSpPr>
        <p:spPr>
          <a:xfrm flipH="false" flipV="false" rot="0">
            <a:off x="3271243" y="2211959"/>
            <a:ext cx="11745514" cy="8075041"/>
          </a:xfrm>
          <a:custGeom>
            <a:avLst/>
            <a:gdLst/>
            <a:ahLst/>
            <a:cxnLst/>
            <a:rect r="r" b="b" t="t" l="l"/>
            <a:pathLst>
              <a:path h="8075041" w="11745514">
                <a:moveTo>
                  <a:pt x="0" y="0"/>
                </a:moveTo>
                <a:lnTo>
                  <a:pt x="11745514" y="0"/>
                </a:lnTo>
                <a:lnTo>
                  <a:pt x="11745514" y="8075041"/>
                </a:lnTo>
                <a:lnTo>
                  <a:pt x="0" y="8075041"/>
                </a:lnTo>
                <a:lnTo>
                  <a:pt x="0" y="0"/>
                </a:lnTo>
                <a:close/>
              </a:path>
            </a:pathLst>
          </a:custGeom>
          <a:blipFill>
            <a:blip r:embed="rId5"/>
            <a:stretch>
              <a:fillRect l="0" t="0" r="0" b="0"/>
            </a:stretch>
          </a:blipFill>
        </p:spPr>
      </p:sp>
      <p:sp>
        <p:nvSpPr>
          <p:cNvPr name="TextBox 12" id="12"/>
          <p:cNvSpPr txBox="true"/>
          <p:nvPr/>
        </p:nvSpPr>
        <p:spPr>
          <a:xfrm rot="0">
            <a:off x="10836446" y="45691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3" id="13"/>
          <p:cNvSpPr txBox="true"/>
          <p:nvPr/>
        </p:nvSpPr>
        <p:spPr>
          <a:xfrm rot="0">
            <a:off x="8333450" y="45691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4" id="14"/>
          <p:cNvSpPr txBox="true"/>
          <p:nvPr/>
        </p:nvSpPr>
        <p:spPr>
          <a:xfrm rot="0">
            <a:off x="13258410" y="45691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5" id="15"/>
          <p:cNvSpPr txBox="true"/>
          <p:nvPr/>
        </p:nvSpPr>
        <p:spPr>
          <a:xfrm rot="0">
            <a:off x="15261334" y="45691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6" id="1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09</a:t>
            </a:r>
          </a:p>
        </p:txBody>
      </p:sp>
      <p:sp>
        <p:nvSpPr>
          <p:cNvPr name="TextBox 17" id="17"/>
          <p:cNvSpPr txBox="true"/>
          <p:nvPr/>
        </p:nvSpPr>
        <p:spPr>
          <a:xfrm rot="0">
            <a:off x="3778152" y="1235856"/>
            <a:ext cx="10731695" cy="1030388"/>
          </a:xfrm>
          <a:prstGeom prst="rect">
            <a:avLst/>
          </a:prstGeom>
        </p:spPr>
        <p:txBody>
          <a:bodyPr anchor="t" rtlCol="false" tIns="0" lIns="0" bIns="0" rIns="0">
            <a:spAutoFit/>
          </a:bodyPr>
          <a:lstStyle/>
          <a:p>
            <a:pPr algn="ctr">
              <a:lnSpc>
                <a:spcPts val="7574"/>
              </a:lnSpc>
            </a:pPr>
            <a:r>
              <a:rPr lang="en-US" b="true" sz="8510">
                <a:solidFill>
                  <a:srgbClr val="3E67C8"/>
                </a:solidFill>
                <a:latin typeface="Montserrat Ultra-Bold"/>
                <a:ea typeface="Montserrat Ultra-Bold"/>
                <a:cs typeface="Montserrat Ultra-Bold"/>
                <a:sym typeface="Montserrat Ultra-Bold"/>
              </a:rPr>
              <a:t>Use Case Diagram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5316558" y="459799"/>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sp>
        <p:nvSpPr>
          <p:cNvPr name="Freeform 10" id="10"/>
          <p:cNvSpPr/>
          <p:nvPr/>
        </p:nvSpPr>
        <p:spPr>
          <a:xfrm flipH="false" flipV="false" rot="0">
            <a:off x="17363561" y="9288892"/>
            <a:ext cx="403461" cy="403461"/>
          </a:xfrm>
          <a:custGeom>
            <a:avLst/>
            <a:gdLst/>
            <a:ahLst/>
            <a:cxnLst/>
            <a:rect r="r" b="b" t="t" l="l"/>
            <a:pathLst>
              <a:path h="403461" w="403461">
                <a:moveTo>
                  <a:pt x="0" y="0"/>
                </a:moveTo>
                <a:lnTo>
                  <a:pt x="403461" y="0"/>
                </a:lnTo>
                <a:lnTo>
                  <a:pt x="403461" y="403461"/>
                </a:lnTo>
                <a:lnTo>
                  <a:pt x="0" y="4034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11" id="11"/>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2" id="12"/>
          <p:cNvSpPr txBox="true"/>
          <p:nvPr/>
        </p:nvSpPr>
        <p:spPr>
          <a:xfrm rot="0">
            <a:off x="0" y="3673942"/>
            <a:ext cx="7905060" cy="968669"/>
          </a:xfrm>
          <a:prstGeom prst="rect">
            <a:avLst/>
          </a:prstGeom>
        </p:spPr>
        <p:txBody>
          <a:bodyPr anchor="t" rtlCol="false" tIns="0" lIns="0" bIns="0" rIns="0">
            <a:spAutoFit/>
          </a:bodyPr>
          <a:lstStyle/>
          <a:p>
            <a:pPr algn="l">
              <a:lnSpc>
                <a:spcPts val="7040"/>
              </a:lnSpc>
            </a:pPr>
            <a:r>
              <a:rPr lang="en-US" sz="7910" b="true">
                <a:solidFill>
                  <a:srgbClr val="3E67C8"/>
                </a:solidFill>
                <a:latin typeface="Montserrat Semi-Bold"/>
                <a:ea typeface="Montserrat Semi-Bold"/>
                <a:cs typeface="Montserrat Semi-Bold"/>
                <a:sym typeface="Montserrat Semi-Bold"/>
              </a:rPr>
              <a:t>Process</a:t>
            </a:r>
          </a:p>
        </p:txBody>
      </p:sp>
      <p:sp>
        <p:nvSpPr>
          <p:cNvPr name="TextBox 13" id="13"/>
          <p:cNvSpPr txBox="true"/>
          <p:nvPr/>
        </p:nvSpPr>
        <p:spPr>
          <a:xfrm rot="0">
            <a:off x="0" y="2692439"/>
            <a:ext cx="7859657" cy="968669"/>
          </a:xfrm>
          <a:prstGeom prst="rect">
            <a:avLst/>
          </a:prstGeom>
        </p:spPr>
        <p:txBody>
          <a:bodyPr anchor="t" rtlCol="false" tIns="0" lIns="0" bIns="0" rIns="0">
            <a:spAutoFit/>
          </a:bodyPr>
          <a:lstStyle/>
          <a:p>
            <a:pPr algn="l">
              <a:lnSpc>
                <a:spcPts val="7040"/>
              </a:lnSpc>
            </a:pPr>
            <a:r>
              <a:rPr lang="en-US" sz="7910" b="true">
                <a:solidFill>
                  <a:srgbClr val="3E67C8"/>
                </a:solidFill>
                <a:latin typeface="Montserrat Bold"/>
                <a:ea typeface="Montserrat Bold"/>
                <a:cs typeface="Montserrat Bold"/>
                <a:sym typeface="Montserrat Bold"/>
              </a:rPr>
              <a:t>Development</a:t>
            </a:r>
          </a:p>
        </p:txBody>
      </p:sp>
      <p:grpSp>
        <p:nvGrpSpPr>
          <p:cNvPr name="Group 14" id="14"/>
          <p:cNvGrpSpPr/>
          <p:nvPr/>
        </p:nvGrpSpPr>
        <p:grpSpPr>
          <a:xfrm rot="0">
            <a:off x="8529838" y="2127224"/>
            <a:ext cx="1318118" cy="131811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7" id="17"/>
          <p:cNvGrpSpPr/>
          <p:nvPr/>
        </p:nvGrpSpPr>
        <p:grpSpPr>
          <a:xfrm rot="0">
            <a:off x="16249325" y="7201727"/>
            <a:ext cx="1318118" cy="131811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20" id="20"/>
          <p:cNvSpPr/>
          <p:nvPr/>
        </p:nvSpPr>
        <p:spPr>
          <a:xfrm flipH="false" flipV="false" rot="0">
            <a:off x="7638163" y="1936724"/>
            <a:ext cx="10365960" cy="7119846"/>
          </a:xfrm>
          <a:custGeom>
            <a:avLst/>
            <a:gdLst/>
            <a:ahLst/>
            <a:cxnLst/>
            <a:rect r="r" b="b" t="t" l="l"/>
            <a:pathLst>
              <a:path h="7119846" w="10365960">
                <a:moveTo>
                  <a:pt x="0" y="0"/>
                </a:moveTo>
                <a:lnTo>
                  <a:pt x="10365960" y="0"/>
                </a:lnTo>
                <a:lnTo>
                  <a:pt x="10365960" y="7119845"/>
                </a:lnTo>
                <a:lnTo>
                  <a:pt x="0" y="7119845"/>
                </a:lnTo>
                <a:lnTo>
                  <a:pt x="0" y="0"/>
                </a:lnTo>
                <a:close/>
              </a:path>
            </a:pathLst>
          </a:custGeom>
          <a:blipFill>
            <a:blip r:embed="rId6"/>
            <a:stretch>
              <a:fillRect l="0" t="0" r="0" b="-1015"/>
            </a:stretch>
          </a:blipFill>
        </p:spPr>
      </p:sp>
      <p:sp>
        <p:nvSpPr>
          <p:cNvPr name="TextBox 21" id="21"/>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2" id="22"/>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3" id="23"/>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4" id="24"/>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5" id="25"/>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04</a:t>
            </a:r>
          </a:p>
        </p:txBody>
      </p:sp>
      <p:sp>
        <p:nvSpPr>
          <p:cNvPr name="TextBox 26" id="26"/>
          <p:cNvSpPr txBox="true"/>
          <p:nvPr/>
        </p:nvSpPr>
        <p:spPr>
          <a:xfrm rot="0">
            <a:off x="180288" y="5111202"/>
            <a:ext cx="6570974" cy="472237"/>
          </a:xfrm>
          <a:prstGeom prst="rect">
            <a:avLst/>
          </a:prstGeom>
        </p:spPr>
        <p:txBody>
          <a:bodyPr anchor="t" rtlCol="false" tIns="0" lIns="0" bIns="0" rIns="0">
            <a:spAutoFit/>
          </a:bodyPr>
          <a:lstStyle/>
          <a:p>
            <a:pPr algn="l">
              <a:lnSpc>
                <a:spcPts val="3813"/>
              </a:lnSpc>
            </a:pPr>
            <a:r>
              <a:rPr lang="en-US" sz="3026">
                <a:solidFill>
                  <a:srgbClr val="3E67C8"/>
                </a:solidFill>
                <a:latin typeface="Montserrat"/>
                <a:ea typeface="Montserrat"/>
                <a:cs typeface="Montserrat"/>
                <a:sym typeface="Montserrat"/>
              </a:rPr>
              <a:t>Work Breakdown Structure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5316558" y="459799"/>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sp>
        <p:nvSpPr>
          <p:cNvPr name="Freeform 10" id="10"/>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11" id="11"/>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2" id="12"/>
          <p:cNvGrpSpPr/>
          <p:nvPr/>
        </p:nvGrpSpPr>
        <p:grpSpPr>
          <a:xfrm rot="0">
            <a:off x="8529838" y="2127224"/>
            <a:ext cx="1318118" cy="1318118"/>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5" id="15"/>
          <p:cNvGrpSpPr/>
          <p:nvPr/>
        </p:nvGrpSpPr>
        <p:grpSpPr>
          <a:xfrm rot="0">
            <a:off x="16249325" y="7201727"/>
            <a:ext cx="1318118" cy="131811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8" id="18"/>
          <p:cNvSpPr/>
          <p:nvPr/>
        </p:nvSpPr>
        <p:spPr>
          <a:xfrm flipH="false" flipV="false" rot="0">
            <a:off x="7283786" y="2463839"/>
            <a:ext cx="11004214" cy="6466958"/>
          </a:xfrm>
          <a:custGeom>
            <a:avLst/>
            <a:gdLst/>
            <a:ahLst/>
            <a:cxnLst/>
            <a:rect r="r" b="b" t="t" l="l"/>
            <a:pathLst>
              <a:path h="6466958" w="11004214">
                <a:moveTo>
                  <a:pt x="0" y="0"/>
                </a:moveTo>
                <a:lnTo>
                  <a:pt x="11004214" y="0"/>
                </a:lnTo>
                <a:lnTo>
                  <a:pt x="11004214" y="6466958"/>
                </a:lnTo>
                <a:lnTo>
                  <a:pt x="0" y="6466958"/>
                </a:lnTo>
                <a:lnTo>
                  <a:pt x="0" y="0"/>
                </a:lnTo>
                <a:close/>
              </a:path>
            </a:pathLst>
          </a:custGeom>
          <a:blipFill>
            <a:blip r:embed="rId6"/>
            <a:stretch>
              <a:fillRect l="-336" t="0" r="-336" b="0"/>
            </a:stretch>
          </a:blipFill>
        </p:spPr>
      </p:sp>
      <p:sp>
        <p:nvSpPr>
          <p:cNvPr name="TextBox 19" id="19"/>
          <p:cNvSpPr txBox="true"/>
          <p:nvPr/>
        </p:nvSpPr>
        <p:spPr>
          <a:xfrm rot="0">
            <a:off x="0" y="3673942"/>
            <a:ext cx="7905060" cy="968669"/>
          </a:xfrm>
          <a:prstGeom prst="rect">
            <a:avLst/>
          </a:prstGeom>
        </p:spPr>
        <p:txBody>
          <a:bodyPr anchor="t" rtlCol="false" tIns="0" lIns="0" bIns="0" rIns="0">
            <a:spAutoFit/>
          </a:bodyPr>
          <a:lstStyle/>
          <a:p>
            <a:pPr algn="l">
              <a:lnSpc>
                <a:spcPts val="7040"/>
              </a:lnSpc>
            </a:pPr>
            <a:r>
              <a:rPr lang="en-US" sz="7910" b="true">
                <a:solidFill>
                  <a:srgbClr val="3E67C8"/>
                </a:solidFill>
                <a:latin typeface="Montserrat Semi-Bold"/>
                <a:ea typeface="Montserrat Semi-Bold"/>
                <a:cs typeface="Montserrat Semi-Bold"/>
                <a:sym typeface="Montserrat Semi-Bold"/>
              </a:rPr>
              <a:t>Process</a:t>
            </a:r>
          </a:p>
        </p:txBody>
      </p:sp>
      <p:sp>
        <p:nvSpPr>
          <p:cNvPr name="TextBox 20" id="20"/>
          <p:cNvSpPr txBox="true"/>
          <p:nvPr/>
        </p:nvSpPr>
        <p:spPr>
          <a:xfrm rot="0">
            <a:off x="0" y="2692439"/>
            <a:ext cx="7905060" cy="968669"/>
          </a:xfrm>
          <a:prstGeom prst="rect">
            <a:avLst/>
          </a:prstGeom>
        </p:spPr>
        <p:txBody>
          <a:bodyPr anchor="t" rtlCol="false" tIns="0" lIns="0" bIns="0" rIns="0">
            <a:spAutoFit/>
          </a:bodyPr>
          <a:lstStyle/>
          <a:p>
            <a:pPr algn="l">
              <a:lnSpc>
                <a:spcPts val="7040"/>
              </a:lnSpc>
            </a:pPr>
            <a:r>
              <a:rPr lang="en-US" sz="7910" b="true">
                <a:solidFill>
                  <a:srgbClr val="3E67C8"/>
                </a:solidFill>
                <a:latin typeface="Montserrat Bold"/>
                <a:ea typeface="Montserrat Bold"/>
                <a:cs typeface="Montserrat Bold"/>
                <a:sym typeface="Montserrat Bold"/>
              </a:rPr>
              <a:t>Development</a:t>
            </a:r>
          </a:p>
        </p:txBody>
      </p:sp>
      <p:sp>
        <p:nvSpPr>
          <p:cNvPr name="TextBox 21" id="21"/>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2" id="22"/>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3" id="23"/>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4" id="24"/>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5" id="25"/>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05</a:t>
            </a:r>
          </a:p>
        </p:txBody>
      </p:sp>
      <p:sp>
        <p:nvSpPr>
          <p:cNvPr name="TextBox 26" id="26"/>
          <p:cNvSpPr txBox="true"/>
          <p:nvPr/>
        </p:nvSpPr>
        <p:spPr>
          <a:xfrm rot="0">
            <a:off x="180288" y="5111202"/>
            <a:ext cx="6570974" cy="472237"/>
          </a:xfrm>
          <a:prstGeom prst="rect">
            <a:avLst/>
          </a:prstGeom>
        </p:spPr>
        <p:txBody>
          <a:bodyPr anchor="t" rtlCol="false" tIns="0" lIns="0" bIns="0" rIns="0">
            <a:spAutoFit/>
          </a:bodyPr>
          <a:lstStyle/>
          <a:p>
            <a:pPr algn="l">
              <a:lnSpc>
                <a:spcPts val="3813"/>
              </a:lnSpc>
            </a:pPr>
            <a:r>
              <a:rPr lang="en-US" sz="3026" b="true">
                <a:solidFill>
                  <a:srgbClr val="3E67C8"/>
                </a:solidFill>
                <a:latin typeface="Montserrat Bold"/>
                <a:ea typeface="Montserrat Bold"/>
                <a:cs typeface="Montserrat Bold"/>
                <a:sym typeface="Montserrat Bold"/>
              </a:rPr>
              <a:t>System Workflow</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1" id="11"/>
          <p:cNvGrpSpPr/>
          <p:nvPr/>
        </p:nvGrpSpPr>
        <p:grpSpPr>
          <a:xfrm rot="0">
            <a:off x="9273258" y="5846716"/>
            <a:ext cx="1308590" cy="130859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4" id="14"/>
          <p:cNvSpPr/>
          <p:nvPr/>
        </p:nvSpPr>
        <p:spPr>
          <a:xfrm flipH="false" flipV="false" rot="0">
            <a:off x="2528474" y="2860984"/>
            <a:ext cx="3663091" cy="3460505"/>
          </a:xfrm>
          <a:custGeom>
            <a:avLst/>
            <a:gdLst/>
            <a:ahLst/>
            <a:cxnLst/>
            <a:rect r="r" b="b" t="t" l="l"/>
            <a:pathLst>
              <a:path h="3460505" w="3663091">
                <a:moveTo>
                  <a:pt x="0" y="0"/>
                </a:moveTo>
                <a:lnTo>
                  <a:pt x="3663091" y="0"/>
                </a:lnTo>
                <a:lnTo>
                  <a:pt x="3663091" y="3460505"/>
                </a:lnTo>
                <a:lnTo>
                  <a:pt x="0" y="34605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5" id="15"/>
          <p:cNvGrpSpPr/>
          <p:nvPr/>
        </p:nvGrpSpPr>
        <p:grpSpPr>
          <a:xfrm rot="0">
            <a:off x="-2095960" y="5401249"/>
            <a:ext cx="9669108" cy="3086100"/>
            <a:chOff x="0" y="0"/>
            <a:chExt cx="2546596" cy="812800"/>
          </a:xfrm>
        </p:grpSpPr>
        <p:sp>
          <p:nvSpPr>
            <p:cNvPr name="Freeform 16" id="16"/>
            <p:cNvSpPr/>
            <p:nvPr/>
          </p:nvSpPr>
          <p:spPr>
            <a:xfrm flipH="false" flipV="false" rot="0">
              <a:off x="0" y="0"/>
              <a:ext cx="2546596" cy="812800"/>
            </a:xfrm>
            <a:custGeom>
              <a:avLst/>
              <a:gdLst/>
              <a:ahLst/>
              <a:cxnLst/>
              <a:rect r="r" b="b" t="t" l="l"/>
              <a:pathLst>
                <a:path h="812800" w="2546596">
                  <a:moveTo>
                    <a:pt x="0" y="0"/>
                  </a:moveTo>
                  <a:lnTo>
                    <a:pt x="2546596" y="0"/>
                  </a:lnTo>
                  <a:lnTo>
                    <a:pt x="2546596" y="812800"/>
                  </a:lnTo>
                  <a:lnTo>
                    <a:pt x="0" y="812800"/>
                  </a:lnTo>
                  <a:close/>
                </a:path>
              </a:pathLst>
            </a:custGeom>
            <a:gradFill rotWithShape="true">
              <a:gsLst>
                <a:gs pos="0">
                  <a:srgbClr val="FFFFFF">
                    <a:alpha val="100000"/>
                  </a:srgbClr>
                </a:gs>
                <a:gs pos="50000">
                  <a:srgbClr val="DBDBDB">
                    <a:alpha val="100000"/>
                  </a:srgbClr>
                </a:gs>
                <a:gs pos="100000">
                  <a:srgbClr val="DBDBDB">
                    <a:alpha val="0"/>
                  </a:srgbClr>
                </a:gs>
              </a:gsLst>
              <a:lin ang="0"/>
            </a:gradFill>
          </p:spPr>
        </p:sp>
        <p:sp>
          <p:nvSpPr>
            <p:cNvPr name="TextBox 17" id="17"/>
            <p:cNvSpPr txBox="true"/>
            <p:nvPr/>
          </p:nvSpPr>
          <p:spPr>
            <a:xfrm>
              <a:off x="0" y="-38100"/>
              <a:ext cx="2546596" cy="850900"/>
            </a:xfrm>
            <a:prstGeom prst="rect">
              <a:avLst/>
            </a:prstGeom>
          </p:spPr>
          <p:txBody>
            <a:bodyPr anchor="ctr" rtlCol="false" tIns="50800" lIns="50800" bIns="50800" rIns="50800"/>
            <a:lstStyle/>
            <a:p>
              <a:pPr algn="ctr">
                <a:lnSpc>
                  <a:spcPts val="2199"/>
                </a:lnSpc>
              </a:pPr>
            </a:p>
          </p:txBody>
        </p:sp>
      </p:grpSp>
      <p:sp>
        <p:nvSpPr>
          <p:cNvPr name="Freeform 18" id="18"/>
          <p:cNvSpPr/>
          <p:nvPr/>
        </p:nvSpPr>
        <p:spPr>
          <a:xfrm flipH="false" flipV="false" rot="0">
            <a:off x="9436703" y="1811366"/>
            <a:ext cx="2144471" cy="5559740"/>
          </a:xfrm>
          <a:custGeom>
            <a:avLst/>
            <a:gdLst/>
            <a:ahLst/>
            <a:cxnLst/>
            <a:rect r="r" b="b" t="t" l="l"/>
            <a:pathLst>
              <a:path h="5559740" w="2144471">
                <a:moveTo>
                  <a:pt x="0" y="0"/>
                </a:moveTo>
                <a:lnTo>
                  <a:pt x="2144471" y="0"/>
                </a:lnTo>
                <a:lnTo>
                  <a:pt x="2144471" y="5559741"/>
                </a:lnTo>
                <a:lnTo>
                  <a:pt x="0" y="5559741"/>
                </a:lnTo>
                <a:lnTo>
                  <a:pt x="0" y="0"/>
                </a:lnTo>
                <a:close/>
              </a:path>
            </a:pathLst>
          </a:custGeom>
          <a:blipFill>
            <a:blip r:embed="rId7"/>
            <a:stretch>
              <a:fillRect l="0" t="0" r="0" b="0"/>
            </a:stretch>
          </a:blipFill>
        </p:spPr>
      </p:sp>
      <p:sp>
        <p:nvSpPr>
          <p:cNvPr name="Freeform 19" id="19"/>
          <p:cNvSpPr/>
          <p:nvPr/>
        </p:nvSpPr>
        <p:spPr>
          <a:xfrm flipH="false" flipV="false" rot="0">
            <a:off x="12520101" y="1812899"/>
            <a:ext cx="1998859" cy="5559740"/>
          </a:xfrm>
          <a:custGeom>
            <a:avLst/>
            <a:gdLst/>
            <a:ahLst/>
            <a:cxnLst/>
            <a:rect r="r" b="b" t="t" l="l"/>
            <a:pathLst>
              <a:path h="5559740" w="1998859">
                <a:moveTo>
                  <a:pt x="0" y="0"/>
                </a:moveTo>
                <a:lnTo>
                  <a:pt x="1998859" y="0"/>
                </a:lnTo>
                <a:lnTo>
                  <a:pt x="1998859" y="5559740"/>
                </a:lnTo>
                <a:lnTo>
                  <a:pt x="0" y="5559740"/>
                </a:lnTo>
                <a:lnTo>
                  <a:pt x="0" y="0"/>
                </a:lnTo>
                <a:close/>
              </a:path>
            </a:pathLst>
          </a:custGeom>
          <a:blipFill>
            <a:blip r:embed="rId8"/>
            <a:stretch>
              <a:fillRect l="0" t="0" r="0" b="0"/>
            </a:stretch>
          </a:blipFill>
        </p:spPr>
      </p:sp>
      <p:sp>
        <p:nvSpPr>
          <p:cNvPr name="Freeform 20" id="20"/>
          <p:cNvSpPr/>
          <p:nvPr/>
        </p:nvSpPr>
        <p:spPr>
          <a:xfrm flipH="false" flipV="false" rot="0">
            <a:off x="15454281" y="1812899"/>
            <a:ext cx="2594546" cy="5559740"/>
          </a:xfrm>
          <a:custGeom>
            <a:avLst/>
            <a:gdLst/>
            <a:ahLst/>
            <a:cxnLst/>
            <a:rect r="r" b="b" t="t" l="l"/>
            <a:pathLst>
              <a:path h="5559740" w="2594546">
                <a:moveTo>
                  <a:pt x="0" y="0"/>
                </a:moveTo>
                <a:lnTo>
                  <a:pt x="2594545" y="0"/>
                </a:lnTo>
                <a:lnTo>
                  <a:pt x="2594545" y="5559740"/>
                </a:lnTo>
                <a:lnTo>
                  <a:pt x="0" y="5559740"/>
                </a:lnTo>
                <a:lnTo>
                  <a:pt x="0" y="0"/>
                </a:lnTo>
                <a:close/>
              </a:path>
            </a:pathLst>
          </a:custGeom>
          <a:blipFill>
            <a:blip r:embed="rId9"/>
            <a:stretch>
              <a:fillRect l="0" t="0" r="0" b="0"/>
            </a:stretch>
          </a:blipFill>
        </p:spPr>
      </p:sp>
      <p:sp>
        <p:nvSpPr>
          <p:cNvPr name="Freeform 21" id="21"/>
          <p:cNvSpPr/>
          <p:nvPr/>
        </p:nvSpPr>
        <p:spPr>
          <a:xfrm flipH="false" flipV="false" rot="0">
            <a:off x="9291274" y="5846716"/>
            <a:ext cx="2581147" cy="1835841"/>
          </a:xfrm>
          <a:custGeom>
            <a:avLst/>
            <a:gdLst/>
            <a:ahLst/>
            <a:cxnLst/>
            <a:rect r="r" b="b" t="t" l="l"/>
            <a:pathLst>
              <a:path h="1835841" w="2581147">
                <a:moveTo>
                  <a:pt x="0" y="0"/>
                </a:moveTo>
                <a:lnTo>
                  <a:pt x="2581147" y="0"/>
                </a:lnTo>
                <a:lnTo>
                  <a:pt x="2581147" y="1835842"/>
                </a:lnTo>
                <a:lnTo>
                  <a:pt x="0" y="1835842"/>
                </a:lnTo>
                <a:lnTo>
                  <a:pt x="0" y="0"/>
                </a:lnTo>
                <a:close/>
              </a:path>
            </a:pathLst>
          </a:custGeom>
          <a:blipFill>
            <a:blip r:embed="rId10"/>
            <a:stretch>
              <a:fillRect l="0" t="0" r="0" b="0"/>
            </a:stretch>
          </a:blipFill>
        </p:spPr>
      </p:sp>
      <p:sp>
        <p:nvSpPr>
          <p:cNvPr name="Freeform 22" id="22"/>
          <p:cNvSpPr/>
          <p:nvPr/>
        </p:nvSpPr>
        <p:spPr>
          <a:xfrm flipH="false" flipV="false" rot="0">
            <a:off x="12520101" y="5735644"/>
            <a:ext cx="5246921" cy="2998241"/>
          </a:xfrm>
          <a:custGeom>
            <a:avLst/>
            <a:gdLst/>
            <a:ahLst/>
            <a:cxnLst/>
            <a:rect r="r" b="b" t="t" l="l"/>
            <a:pathLst>
              <a:path h="2998241" w="5246921">
                <a:moveTo>
                  <a:pt x="0" y="0"/>
                </a:moveTo>
                <a:lnTo>
                  <a:pt x="5246921" y="0"/>
                </a:lnTo>
                <a:lnTo>
                  <a:pt x="5246921" y="2998240"/>
                </a:lnTo>
                <a:lnTo>
                  <a:pt x="0" y="2998240"/>
                </a:lnTo>
                <a:lnTo>
                  <a:pt x="0" y="0"/>
                </a:lnTo>
                <a:close/>
              </a:path>
            </a:pathLst>
          </a:custGeom>
          <a:blipFill>
            <a:blip r:embed="rId11"/>
            <a:stretch>
              <a:fillRect l="0" t="0" r="0" b="0"/>
            </a:stretch>
          </a:blipFill>
        </p:spPr>
      </p:sp>
      <p:sp>
        <p:nvSpPr>
          <p:cNvPr name="TextBox 23" id="23"/>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4" id="24"/>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5" id="25"/>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6" id="26"/>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7" id="27"/>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06</a:t>
            </a:r>
          </a:p>
        </p:txBody>
      </p:sp>
      <p:sp>
        <p:nvSpPr>
          <p:cNvPr name="TextBox 28" id="28"/>
          <p:cNvSpPr txBox="true"/>
          <p:nvPr/>
        </p:nvSpPr>
        <p:spPr>
          <a:xfrm rot="0">
            <a:off x="1028700" y="6906715"/>
            <a:ext cx="811530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technology</a:t>
            </a:r>
          </a:p>
        </p:txBody>
      </p:sp>
      <p:sp>
        <p:nvSpPr>
          <p:cNvPr name="TextBox 29" id="29"/>
          <p:cNvSpPr txBox="true"/>
          <p:nvPr/>
        </p:nvSpPr>
        <p:spPr>
          <a:xfrm rot="0">
            <a:off x="0" y="5931471"/>
            <a:ext cx="9360526"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Implementation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1" id="11"/>
          <p:cNvSpPr/>
          <p:nvPr/>
        </p:nvSpPr>
        <p:spPr>
          <a:xfrm flipH="false" flipV="false" rot="0">
            <a:off x="2159756" y="3744105"/>
            <a:ext cx="14450697" cy="5581582"/>
          </a:xfrm>
          <a:custGeom>
            <a:avLst/>
            <a:gdLst/>
            <a:ahLst/>
            <a:cxnLst/>
            <a:rect r="r" b="b" t="t" l="l"/>
            <a:pathLst>
              <a:path h="5581582" w="14450697">
                <a:moveTo>
                  <a:pt x="0" y="0"/>
                </a:moveTo>
                <a:lnTo>
                  <a:pt x="14450697" y="0"/>
                </a:lnTo>
                <a:lnTo>
                  <a:pt x="14450697" y="5581581"/>
                </a:lnTo>
                <a:lnTo>
                  <a:pt x="0" y="5581581"/>
                </a:lnTo>
                <a:lnTo>
                  <a:pt x="0" y="0"/>
                </a:lnTo>
                <a:close/>
              </a:path>
            </a:pathLst>
          </a:custGeom>
          <a:blipFill>
            <a:blip r:embed="rId5"/>
            <a:stretch>
              <a:fillRect l="0" t="0" r="0" b="0"/>
            </a:stretch>
          </a:blipFill>
        </p:spPr>
      </p:sp>
      <p:sp>
        <p:nvSpPr>
          <p:cNvPr name="TextBox 12" id="12"/>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3" id="13"/>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4" id="14"/>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5" id="15"/>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6" id="1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07</a:t>
            </a:r>
          </a:p>
        </p:txBody>
      </p:sp>
      <p:sp>
        <p:nvSpPr>
          <p:cNvPr name="TextBox 17" id="17"/>
          <p:cNvSpPr txBox="true"/>
          <p:nvPr/>
        </p:nvSpPr>
        <p:spPr>
          <a:xfrm rot="0">
            <a:off x="7810386" y="2706894"/>
            <a:ext cx="8335464"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Diagram</a:t>
            </a:r>
          </a:p>
        </p:txBody>
      </p:sp>
      <p:sp>
        <p:nvSpPr>
          <p:cNvPr name="TextBox 18" id="18"/>
          <p:cNvSpPr txBox="true"/>
          <p:nvPr/>
        </p:nvSpPr>
        <p:spPr>
          <a:xfrm rot="0">
            <a:off x="5403690" y="2706894"/>
            <a:ext cx="3108501"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API</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1" id="11"/>
          <p:cNvGrpSpPr/>
          <p:nvPr/>
        </p:nvGrpSpPr>
        <p:grpSpPr>
          <a:xfrm rot="0">
            <a:off x="9731288" y="3237278"/>
            <a:ext cx="2650891" cy="265089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4" id="14"/>
          <p:cNvSpPr/>
          <p:nvPr/>
        </p:nvSpPr>
        <p:spPr>
          <a:xfrm flipH="true" flipV="true" rot="0">
            <a:off x="-5033394" y="808316"/>
            <a:ext cx="10066789" cy="8229600"/>
          </a:xfrm>
          <a:custGeom>
            <a:avLst/>
            <a:gdLst/>
            <a:ahLst/>
            <a:cxnLst/>
            <a:rect r="r" b="b" t="t" l="l"/>
            <a:pathLst>
              <a:path h="8229600" w="10066789">
                <a:moveTo>
                  <a:pt x="10066788" y="8229600"/>
                </a:moveTo>
                <a:lnTo>
                  <a:pt x="0" y="8229600"/>
                </a:lnTo>
                <a:lnTo>
                  <a:pt x="0" y="0"/>
                </a:lnTo>
                <a:lnTo>
                  <a:pt x="10066788" y="0"/>
                </a:lnTo>
                <a:lnTo>
                  <a:pt x="10066788" y="8229600"/>
                </a:lnTo>
                <a:close/>
              </a:path>
            </a:pathLst>
          </a:custGeom>
          <a:blipFill>
            <a:blip r:embed="rId5">
              <a:alphaModFix amt="31000"/>
            </a:blip>
            <a:stretch>
              <a:fillRect l="0" t="0" r="0" b="0"/>
            </a:stretch>
          </a:blipFill>
        </p:spPr>
      </p:sp>
      <p:grpSp>
        <p:nvGrpSpPr>
          <p:cNvPr name="Group 15" id="15"/>
          <p:cNvGrpSpPr/>
          <p:nvPr/>
        </p:nvGrpSpPr>
        <p:grpSpPr>
          <a:xfrm rot="0">
            <a:off x="957214" y="5324674"/>
            <a:ext cx="955929" cy="95592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8" id="18"/>
          <p:cNvGrpSpPr/>
          <p:nvPr/>
        </p:nvGrpSpPr>
        <p:grpSpPr>
          <a:xfrm rot="0">
            <a:off x="957214" y="7022066"/>
            <a:ext cx="955929" cy="95592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21" id="21"/>
          <p:cNvSpPr/>
          <p:nvPr/>
        </p:nvSpPr>
        <p:spPr>
          <a:xfrm flipH="false" flipV="false" rot="0">
            <a:off x="3358383" y="5324674"/>
            <a:ext cx="12838297" cy="3461201"/>
          </a:xfrm>
          <a:custGeom>
            <a:avLst/>
            <a:gdLst/>
            <a:ahLst/>
            <a:cxnLst/>
            <a:rect r="r" b="b" t="t" l="l"/>
            <a:pathLst>
              <a:path h="3461201" w="12838297">
                <a:moveTo>
                  <a:pt x="0" y="0"/>
                </a:moveTo>
                <a:lnTo>
                  <a:pt x="12838297" y="0"/>
                </a:lnTo>
                <a:lnTo>
                  <a:pt x="12838297" y="3461201"/>
                </a:lnTo>
                <a:lnTo>
                  <a:pt x="0" y="3461201"/>
                </a:lnTo>
                <a:lnTo>
                  <a:pt x="0" y="0"/>
                </a:lnTo>
                <a:close/>
              </a:path>
            </a:pathLst>
          </a:custGeom>
          <a:blipFill>
            <a:blip r:embed="rId6"/>
            <a:stretch>
              <a:fillRect l="0" t="-8265" r="0" b="-8265"/>
            </a:stretch>
          </a:blipFill>
        </p:spPr>
      </p:sp>
      <p:sp>
        <p:nvSpPr>
          <p:cNvPr name="TextBox 22" id="22"/>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3" id="23"/>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4" id="24"/>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5" id="25"/>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6" id="2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08</a:t>
            </a:r>
          </a:p>
        </p:txBody>
      </p:sp>
      <p:sp>
        <p:nvSpPr>
          <p:cNvPr name="TextBox 27" id="27"/>
          <p:cNvSpPr txBox="true"/>
          <p:nvPr/>
        </p:nvSpPr>
        <p:spPr>
          <a:xfrm rot="0">
            <a:off x="1132346" y="3885905"/>
            <a:ext cx="790506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Diagram</a:t>
            </a:r>
          </a:p>
        </p:txBody>
      </p:sp>
      <p:sp>
        <p:nvSpPr>
          <p:cNvPr name="TextBox 28" id="28"/>
          <p:cNvSpPr txBox="true"/>
          <p:nvPr/>
        </p:nvSpPr>
        <p:spPr>
          <a:xfrm rot="0">
            <a:off x="1132346" y="2910661"/>
            <a:ext cx="8493118"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ERD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DAGZVgXu8IQ</dc:identifier>
  <dcterms:modified xsi:type="dcterms:W3CDTF">2011-08-01T06:04:30Z</dcterms:modified>
  <cp:revision>1</cp:revision>
  <dc:title>CV online</dc:title>
</cp:coreProperties>
</file>

<file path=docProps/thumbnail.jpeg>
</file>